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59" r:id="rId3"/>
    <p:sldId id="693" r:id="rId4"/>
    <p:sldId id="698" r:id="rId5"/>
    <p:sldId id="697" r:id="rId6"/>
    <p:sldId id="699" r:id="rId7"/>
    <p:sldId id="425" r:id="rId8"/>
    <p:sldId id="719" r:id="rId9"/>
    <p:sldId id="720" r:id="rId10"/>
    <p:sldId id="700" r:id="rId11"/>
    <p:sldId id="701" r:id="rId12"/>
    <p:sldId id="702" r:id="rId13"/>
    <p:sldId id="703" r:id="rId14"/>
    <p:sldId id="704" r:id="rId15"/>
    <p:sldId id="706" r:id="rId16"/>
    <p:sldId id="708" r:id="rId17"/>
    <p:sldId id="709" r:id="rId18"/>
    <p:sldId id="710" r:id="rId19"/>
    <p:sldId id="725" r:id="rId20"/>
    <p:sldId id="711" r:id="rId21"/>
    <p:sldId id="712" r:id="rId22"/>
    <p:sldId id="713" r:id="rId23"/>
    <p:sldId id="714" r:id="rId24"/>
    <p:sldId id="727" r:id="rId25"/>
    <p:sldId id="715" r:id="rId26"/>
    <p:sldId id="716" r:id="rId27"/>
    <p:sldId id="717" r:id="rId28"/>
    <p:sldId id="718" r:id="rId29"/>
    <p:sldId id="728" r:id="rId30"/>
    <p:sldId id="722" r:id="rId31"/>
    <p:sldId id="723" r:id="rId32"/>
    <p:sldId id="729" r:id="rId33"/>
    <p:sldId id="730" r:id="rId34"/>
    <p:sldId id="731" r:id="rId35"/>
    <p:sldId id="276" r:id="rId3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27" d="100"/>
          <a:sy n="127" d="100"/>
        </p:scale>
        <p:origin x="298" y="86"/>
      </p:cViewPr>
      <p:guideLst/>
    </p:cSldViewPr>
  </p:slideViewPr>
  <p:notesTextViewPr>
    <p:cViewPr>
      <p:scale>
        <a:sx n="1" d="1"/>
        <a:sy n="1" d="1"/>
      </p:scale>
      <p:origin x="0" y="0"/>
    </p:cViewPr>
  </p:notesTextViewPr>
  <p:sorterViewPr>
    <p:cViewPr>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F:\GOSHEN%20WORK%20FILES%206-30-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'Ed environment'!$A$47</c:f>
              <c:strCache>
                <c:ptCount val="1"/>
                <c:pt idx="0">
                  <c:v>GCSD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'Ed environment'!$B$46:$D$46</c:f>
              <c:strCache>
                <c:ptCount val="3"/>
                <c:pt idx="0">
                  <c:v>2018-19</c:v>
                </c:pt>
                <c:pt idx="1">
                  <c:v>2022-23</c:v>
                </c:pt>
                <c:pt idx="2">
                  <c:v>Change</c:v>
                </c:pt>
              </c:strCache>
            </c:strRef>
          </c:cat>
          <c:val>
            <c:numRef>
              <c:f>'Ed environment'!$B$47:$D$47</c:f>
              <c:numCache>
                <c:formatCode>General</c:formatCode>
                <c:ptCount val="3"/>
                <c:pt idx="0">
                  <c:v>43.3</c:v>
                </c:pt>
                <c:pt idx="1">
                  <c:v>49.3</c:v>
                </c:pt>
                <c:pt idx="2" formatCode="0.0">
                  <c:v>6</c:v>
                </c:pt>
              </c:numCache>
            </c:numRef>
          </c:val>
          <c:extLst>
            <c:ext xmlns:c16="http://schemas.microsoft.com/office/drawing/2014/chart" uri="{C3380CC4-5D6E-409C-BE32-E72D297353CC}">
              <c16:uniqueId val="{00000000-F16C-44C5-8200-2A4EA06BAD11}"/>
            </c:ext>
          </c:extLst>
        </c:ser>
        <c:ser>
          <c:idx val="1"/>
          <c:order val="1"/>
          <c:tx>
            <c:strRef>
              <c:f>'Ed environment'!$A$48</c:f>
              <c:strCache>
                <c:ptCount val="1"/>
                <c:pt idx="0">
                  <c:v>ACSDs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'Ed environment'!$B$46:$D$46</c:f>
              <c:strCache>
                <c:ptCount val="3"/>
                <c:pt idx="0">
                  <c:v>2018-19</c:v>
                </c:pt>
                <c:pt idx="1">
                  <c:v>2022-23</c:v>
                </c:pt>
                <c:pt idx="2">
                  <c:v>Change</c:v>
                </c:pt>
              </c:strCache>
            </c:strRef>
          </c:cat>
          <c:val>
            <c:numRef>
              <c:f>'Ed environment'!$B$48:$D$48</c:f>
              <c:numCache>
                <c:formatCode>0.0</c:formatCode>
                <c:ptCount val="3"/>
                <c:pt idx="0">
                  <c:v>44.6</c:v>
                </c:pt>
                <c:pt idx="1">
                  <c:v>44.9</c:v>
                </c:pt>
                <c:pt idx="2">
                  <c:v>0.29999999999999716</c:v>
                </c:pt>
              </c:numCache>
            </c:numRef>
          </c:val>
          <c:extLst>
            <c:ext xmlns:c16="http://schemas.microsoft.com/office/drawing/2014/chart" uri="{C3380CC4-5D6E-409C-BE32-E72D297353CC}">
              <c16:uniqueId val="{00000001-F16C-44C5-8200-2A4EA06BAD11}"/>
            </c:ext>
          </c:extLst>
        </c:ser>
        <c:dLbls>
          <c:dLblPos val="inEnd"/>
          <c:showLegendKey val="0"/>
          <c:showVal val="1"/>
          <c:showCatName val="0"/>
          <c:showSerName val="0"/>
          <c:showPercent val="0"/>
          <c:showBubbleSize val="0"/>
        </c:dLbls>
        <c:gapWidth val="65"/>
        <c:axId val="855820351"/>
        <c:axId val="1561860623"/>
      </c:barChart>
      <c:catAx>
        <c:axId val="8558203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0" i="0" u="none" strike="noStrike" kern="1200" cap="all" baseline="0">
                <a:solidFill>
                  <a:schemeClr val="dk1">
                    <a:lumMod val="75000"/>
                    <a:lumOff val="25000"/>
                  </a:schemeClr>
                </a:solidFill>
                <a:latin typeface="+mn-lt"/>
                <a:ea typeface="+mn-ea"/>
                <a:cs typeface="+mn-cs"/>
              </a:defRPr>
            </a:pPr>
            <a:endParaRPr lang="en-US"/>
          </a:p>
        </c:txPr>
        <c:crossAx val="1561860623"/>
        <c:crosses val="autoZero"/>
        <c:auto val="1"/>
        <c:lblAlgn val="ctr"/>
        <c:lblOffset val="100"/>
        <c:noMultiLvlLbl val="0"/>
      </c:catAx>
      <c:valAx>
        <c:axId val="156186062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558203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Medicaid Revenue</a:t>
            </a:r>
          </a:p>
        </c:rich>
      </c:tx>
      <c:layout>
        <c:manualLayout>
          <c:xMode val="edge"/>
          <c:yMode val="edge"/>
          <c:x val="0.3888252936686507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'MED REV'!$E$3</c:f>
              <c:strCache>
                <c:ptCount val="1"/>
                <c:pt idx="0">
                  <c:v>Medicaid Revenue</c:v>
                </c:pt>
              </c:strCache>
            </c:strRef>
          </c:tx>
          <c:spPr>
            <a:ln w="28575" cap="rnd">
              <a:solidFill>
                <a:schemeClr val="accent1"/>
              </a:solidFill>
              <a:round/>
            </a:ln>
            <a:effectLst/>
          </c:spPr>
          <c:marker>
            <c:symbol val="none"/>
          </c:marker>
          <c:cat>
            <c:strRef>
              <c:f>'MED REV'!$F$2:$R$2</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pt idx="12">
                  <c:v>2023-24</c:v>
                </c:pt>
              </c:strCache>
            </c:strRef>
          </c:cat>
          <c:val>
            <c:numRef>
              <c:f>'MED REV'!$F$3:$R$3</c:f>
              <c:numCache>
                <c:formatCode>_("$"* #,##0.00_);_("$"* \(#,##0.00\);_("$"* "-"??_);_(@_)</c:formatCode>
                <c:ptCount val="13"/>
                <c:pt idx="0">
                  <c:v>635.9</c:v>
                </c:pt>
                <c:pt idx="1">
                  <c:v>0</c:v>
                </c:pt>
                <c:pt idx="2">
                  <c:v>784.53</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2379-4A40-AC6C-30FB8F5F751E}"/>
            </c:ext>
          </c:extLst>
        </c:ser>
        <c:dLbls>
          <c:showLegendKey val="0"/>
          <c:showVal val="0"/>
          <c:showCatName val="0"/>
          <c:showSerName val="0"/>
          <c:showPercent val="0"/>
          <c:showBubbleSize val="0"/>
        </c:dLbls>
        <c:smooth val="0"/>
        <c:axId val="1889192864"/>
        <c:axId val="1499614608"/>
      </c:lineChart>
      <c:catAx>
        <c:axId val="18891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99614608"/>
        <c:crosses val="autoZero"/>
        <c:auto val="1"/>
        <c:lblAlgn val="ctr"/>
        <c:lblOffset val="100"/>
        <c:noMultiLvlLbl val="0"/>
      </c:catAx>
      <c:valAx>
        <c:axId val="14996146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9192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0B27D0C-9162-4A57-ABE8-EBEBCA5BB850}" type="datetimeFigureOut">
              <a:rPr lang="en-US" smtClean="0"/>
              <a:t>6/24/2025</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B055791-F397-49E8-B451-1F76DF60354D}" type="slidenum">
              <a:rPr lang="en-US" smtClean="0"/>
              <a:t>‹#›</a:t>
            </a:fld>
            <a:endParaRPr lang="en-US" dirty="0"/>
          </a:p>
        </p:txBody>
      </p:sp>
    </p:spTree>
    <p:extLst>
      <p:ext uri="{BB962C8B-B14F-4D97-AF65-F5344CB8AC3E}">
        <p14:creationId xmlns:p14="http://schemas.microsoft.com/office/powerpoint/2010/main" val="329775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21817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65935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365717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53184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C574-CABE-4370-CC20-CA6EB0634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66901-3121-C802-2565-869527F39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8BC7C-FBE2-275C-7DFA-31392BAD3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63B734-D334-B8FC-B9E5-E71D5D4532A0}"/>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364226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59801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37521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54407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99892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A9E2-2D42-4B32-AC95-13A4E4F6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36DB9-1E84-3DE0-1035-1F65F7C3F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68B1D-C6D9-7DD9-A77D-D98B6E6F0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3EDF9-9C11-4707-40B5-9CADD749211C}"/>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346938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59521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3FF5-6192-2293-2612-7DF3C3E0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56260-31DA-72BE-02AB-4B0BE012F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2D358-D335-E8D9-2204-69596A897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CBC5CB-9E15-4CAB-E98B-43AE6442F14D}"/>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3947814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4280090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414220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73147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E890-E0FB-FFBF-655A-C8260A3BB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D9456-5128-F494-6867-6B56B5129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213FA-B2F0-9921-956C-1E7DC3FCC8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766C6F-4F0F-D90F-8312-BA94BB558CE5}"/>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93738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9182-9D3F-F213-768B-2CE46714F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FC687-E1C5-9B26-30F3-EA2278B86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2BAFF-79D5-2016-E6CF-C3FA96AE08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50B01-E763-4FB1-DE5C-652DC0BC16FF}"/>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196856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5DE39-FB36-81F4-B186-44FB61838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24FF2-EDE7-7B55-5AC1-54255CBDF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25CE3-E83F-801E-F38E-D33A98B72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1A379-C7F1-B83E-EAEA-3DA38D527013}"/>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79776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3EEF-F6C6-EF71-EE3B-F50463E72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A432E-B886-1CCB-8B4F-233EC9861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E0E3C-268A-C650-DFD5-3D0A4BBD48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244AF6-450D-B543-07AC-7527BA676F92}"/>
              </a:ext>
            </a:extLst>
          </p:cNvPr>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08952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15387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60572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26091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56676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45574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   </a:t>
            </a:r>
          </a:p>
        </p:txBody>
      </p:sp>
    </p:spTree>
    <p:extLst>
      <p:ext uri="{BB962C8B-B14F-4D97-AF65-F5344CB8AC3E}">
        <p14:creationId xmlns:p14="http://schemas.microsoft.com/office/powerpoint/2010/main" val="1165698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36614E5-D7E5-4C69-9621-0202D130135A}" type="datetime1">
              <a:rPr lang="en-US" smtClean="0"/>
              <a:t>6/24/2025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218381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03F72-9646-45DF-9C93-FAC8B2A88088}" type="datetime1">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166662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E642BD2-D862-4EFA-B42E-020274301740}"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182565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419FBE-2620-44ED-BA08-2C3563EABBAB}"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419550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5FAB9-4298-4DB6-872C-5B8305E612A7}"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6463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7DA6D4-BCF7-4775-B10B-5F11DECDF804}" type="datetime1">
              <a:rPr lang="en-US" smtClean="0"/>
              <a:t>6/24/2025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37931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EB4799-953F-46E8-AE41-C34BEA9519C9}" type="datetime1">
              <a:rPr lang="en-US" smtClean="0"/>
              <a:t>6/24/2025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408819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9E5DE4-3059-4A40-AB54-1DFF4D602AEC}"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271478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BDB366-4F30-4274-95F8-24B95320D560}"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99350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FB6C7-E9E6-4A9D-9F63-5C78BF7104C1}"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241404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B36EC-A990-4CC4-A9DA-C4597951274A}" type="datetime1">
              <a:rPr lang="en-US" smtClean="0"/>
              <a:t>6/24/2025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20495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9632C-81B8-4DD6-B47F-80E76384EDA0}" type="datetime1">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401201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C2923E-A580-4AA5-A0B1-F26AE5031FA5}" type="datetime1">
              <a:rPr lang="en-US" smtClean="0"/>
              <a:t>6/24/2025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52764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E5C950-EA54-437C-8317-5FCFF57E1F4D}" type="datetime1">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149088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2FCAE-894C-4D31-AF77-AD83D8F9C12D}" type="datetime1">
              <a:rPr lang="en-US" smtClean="0"/>
              <a:t>6/24/2025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28149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A24D5-0AE8-4565-99E2-B46F523085F6}" type="datetime1">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353483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BFD71-292F-402A-AAF9-50AD18324C01}" type="datetime1">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E05A65-29F5-4653-8691-1BFEC55FD5A0}" type="slidenum">
              <a:rPr lang="en-US" smtClean="0"/>
              <a:t>‹#›</a:t>
            </a:fld>
            <a:endParaRPr lang="en-US" dirty="0"/>
          </a:p>
        </p:txBody>
      </p:sp>
    </p:spTree>
    <p:extLst>
      <p:ext uri="{BB962C8B-B14F-4D97-AF65-F5344CB8AC3E}">
        <p14:creationId xmlns:p14="http://schemas.microsoft.com/office/powerpoint/2010/main" val="382075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74E4AC0-5BF2-47BE-916C-682570BE933E}" type="datetime1">
              <a:rPr lang="en-US" smtClean="0"/>
              <a:t>6/24/2025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3E05A65-29F5-4653-8691-1BFEC55FD5A0}" type="slidenum">
              <a:rPr lang="en-US" smtClean="0"/>
              <a:t>‹#›</a:t>
            </a:fld>
            <a:endParaRPr lang="en-US" dirty="0"/>
          </a:p>
        </p:txBody>
      </p:sp>
    </p:spTree>
    <p:extLst>
      <p:ext uri="{BB962C8B-B14F-4D97-AF65-F5344CB8AC3E}">
        <p14:creationId xmlns:p14="http://schemas.microsoft.com/office/powerpoint/2010/main" val="3676585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845E-8745-8A24-0224-F02512CCEF7B}"/>
              </a:ext>
            </a:extLst>
          </p:cNvPr>
          <p:cNvSpPr>
            <a:spLocks noGrp="1"/>
          </p:cNvSpPr>
          <p:nvPr>
            <p:ph type="ctrTitle"/>
          </p:nvPr>
        </p:nvSpPr>
        <p:spPr>
          <a:xfrm>
            <a:off x="1333500" y="558800"/>
            <a:ext cx="9334500" cy="2413000"/>
          </a:xfrm>
        </p:spPr>
        <p:txBody>
          <a:bodyPr>
            <a:noAutofit/>
          </a:bodyPr>
          <a:lstStyle/>
          <a:p>
            <a:pPr algn="ct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r>
              <a:rPr lang="en-US" sz="3200" b="1" dirty="0"/>
              <a:t/>
            </a:r>
            <a:br>
              <a:rPr lang="en-US" sz="3200" b="1" dirty="0"/>
            </a:br>
            <a:endParaRPr lang="en-US" sz="2400" b="1" dirty="0"/>
          </a:p>
        </p:txBody>
      </p:sp>
      <p:sp>
        <p:nvSpPr>
          <p:cNvPr id="3" name="Subtitle 2">
            <a:extLst>
              <a:ext uri="{FF2B5EF4-FFF2-40B4-BE49-F238E27FC236}">
                <a16:creationId xmlns:a16="http://schemas.microsoft.com/office/drawing/2014/main" id="{81C19693-8447-C4F8-8F2B-08A317B81B2F}"/>
              </a:ext>
            </a:extLst>
          </p:cNvPr>
          <p:cNvSpPr>
            <a:spLocks noGrp="1"/>
          </p:cNvSpPr>
          <p:nvPr>
            <p:ph type="subTitle" idx="1"/>
          </p:nvPr>
        </p:nvSpPr>
        <p:spPr>
          <a:xfrm>
            <a:off x="238125" y="558799"/>
            <a:ext cx="11582400" cy="5832475"/>
          </a:xfrm>
        </p:spPr>
        <p:txBody>
          <a:bodyPr>
            <a:normAutofit fontScale="92500" lnSpcReduction="20000"/>
          </a:bodyPr>
          <a:lstStyle/>
          <a:p>
            <a:pPr algn="ctr"/>
            <a:endParaRPr lang="en-US" sz="2400" b="1" dirty="0">
              <a:solidFill>
                <a:schemeClr val="bg1"/>
              </a:solidFill>
            </a:endParaRPr>
          </a:p>
          <a:p>
            <a:pPr algn="ctr"/>
            <a:endParaRPr lang="en-US" sz="2400" b="1" dirty="0">
              <a:solidFill>
                <a:schemeClr val="bg1"/>
              </a:solidFill>
            </a:endParaRPr>
          </a:p>
          <a:p>
            <a:pPr algn="ctr"/>
            <a:r>
              <a:rPr lang="en-US" sz="3100" b="1" dirty="0">
                <a:solidFill>
                  <a:schemeClr val="bg1"/>
                </a:solidFill>
              </a:rPr>
              <a:t>A summary of </a:t>
            </a:r>
          </a:p>
          <a:p>
            <a:pPr algn="ctr"/>
            <a:r>
              <a:rPr lang="en-US" sz="3100" b="1" dirty="0">
                <a:solidFill>
                  <a:schemeClr val="bg1"/>
                </a:solidFill>
              </a:rPr>
              <a:t>The education services analysis</a:t>
            </a:r>
          </a:p>
          <a:p>
            <a:pPr algn="ctr"/>
            <a:endParaRPr lang="en-US" sz="3100" b="1" dirty="0">
              <a:solidFill>
                <a:schemeClr val="bg1"/>
              </a:solidFill>
            </a:endParaRPr>
          </a:p>
          <a:p>
            <a:pPr algn="ctr"/>
            <a:endParaRPr lang="en-US" sz="3100" b="1" dirty="0">
              <a:solidFill>
                <a:schemeClr val="bg1"/>
              </a:solidFill>
            </a:endParaRPr>
          </a:p>
          <a:p>
            <a:pPr algn="ctr"/>
            <a:r>
              <a:rPr lang="en-US" sz="3100" b="1" i="1" dirty="0">
                <a:solidFill>
                  <a:schemeClr val="bg1"/>
                </a:solidFill>
              </a:rPr>
              <a:t>A presentation to </a:t>
            </a:r>
          </a:p>
          <a:p>
            <a:pPr algn="ctr"/>
            <a:r>
              <a:rPr lang="en-US" sz="3100" b="1" i="1" dirty="0">
                <a:solidFill>
                  <a:schemeClr val="bg1"/>
                </a:solidFill>
              </a:rPr>
              <a:t>Goshen Central school district</a:t>
            </a:r>
          </a:p>
          <a:p>
            <a:pPr algn="ctr"/>
            <a:r>
              <a:rPr lang="en-US" sz="3100" b="1" i="1" dirty="0">
                <a:solidFill>
                  <a:schemeClr val="bg1"/>
                </a:solidFill>
              </a:rPr>
              <a:t>Board of education</a:t>
            </a:r>
          </a:p>
          <a:p>
            <a:pPr algn="ctr"/>
            <a:endParaRPr lang="en-US" sz="24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r>
              <a:rPr lang="en-US" sz="2000" b="1">
                <a:solidFill>
                  <a:schemeClr val="bg1"/>
                </a:solidFill>
              </a:rPr>
              <a:t>June  23, </a:t>
            </a:r>
            <a:r>
              <a:rPr lang="en-US" sz="2000" b="1" dirty="0">
                <a:solidFill>
                  <a:schemeClr val="bg1"/>
                </a:solidFill>
              </a:rPr>
              <a:t>2025</a:t>
            </a:r>
          </a:p>
          <a:p>
            <a:pPr algn="ct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gn="ctr">
              <a:lnSpc>
                <a:spcPct val="115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76412A2-C97C-997C-C652-DE04D28D05F0}"/>
              </a:ext>
            </a:extLst>
          </p:cNvPr>
          <p:cNvPicPr>
            <a:picLocks noChangeAspect="1"/>
          </p:cNvPicPr>
          <p:nvPr/>
        </p:nvPicPr>
        <p:blipFill>
          <a:blip r:embed="rId2"/>
          <a:stretch>
            <a:fillRect/>
          </a:stretch>
        </p:blipFill>
        <p:spPr>
          <a:xfrm>
            <a:off x="10430519" y="149143"/>
            <a:ext cx="1001962" cy="1036752"/>
          </a:xfrm>
          <a:prstGeom prst="rect">
            <a:avLst/>
          </a:prstGeom>
        </p:spPr>
      </p:pic>
      <p:sp>
        <p:nvSpPr>
          <p:cNvPr id="6" name="Slide Number Placeholder 5">
            <a:extLst>
              <a:ext uri="{FF2B5EF4-FFF2-40B4-BE49-F238E27FC236}">
                <a16:creationId xmlns:a16="http://schemas.microsoft.com/office/drawing/2014/main" id="{084FEF45-4742-B8CE-8C72-C0E2E748EBAB}"/>
              </a:ext>
            </a:extLst>
          </p:cNvPr>
          <p:cNvSpPr>
            <a:spLocks noGrp="1"/>
          </p:cNvSpPr>
          <p:nvPr>
            <p:ph type="sldNum" sz="quarter" idx="12"/>
          </p:nvPr>
        </p:nvSpPr>
        <p:spPr/>
        <p:txBody>
          <a:bodyPr/>
          <a:lstStyle/>
          <a:p>
            <a:fld id="{73E05A65-29F5-4653-8691-1BFEC55FD5A0}" type="slidenum">
              <a:rPr lang="en-US" smtClean="0"/>
              <a:t>1</a:t>
            </a:fld>
            <a:endParaRPr lang="en-US" dirty="0"/>
          </a:p>
        </p:txBody>
      </p:sp>
      <p:sp>
        <p:nvSpPr>
          <p:cNvPr id="7" name="Footer Placeholder 6">
            <a:extLst>
              <a:ext uri="{FF2B5EF4-FFF2-40B4-BE49-F238E27FC236}">
                <a16:creationId xmlns:a16="http://schemas.microsoft.com/office/drawing/2014/main" id="{9134B4B6-8A50-826B-B786-8CFB57FA373F}"/>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7D75CDB1-61EF-CC8A-0C8F-F3671EADB7E4}"/>
              </a:ext>
            </a:extLst>
          </p:cNvPr>
          <p:cNvPicPr>
            <a:picLocks noChangeAspect="1"/>
          </p:cNvPicPr>
          <p:nvPr/>
        </p:nvPicPr>
        <p:blipFill>
          <a:blip r:embed="rId3"/>
          <a:stretch>
            <a:fillRect/>
          </a:stretch>
        </p:blipFill>
        <p:spPr>
          <a:xfrm>
            <a:off x="336416" y="99397"/>
            <a:ext cx="910783" cy="1122698"/>
          </a:xfrm>
          <a:prstGeom prst="rect">
            <a:avLst/>
          </a:prstGeom>
        </p:spPr>
      </p:pic>
    </p:spTree>
    <p:extLst>
      <p:ext uri="{BB962C8B-B14F-4D97-AF65-F5344CB8AC3E}">
        <p14:creationId xmlns:p14="http://schemas.microsoft.com/office/powerpoint/2010/main" val="176883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Culture and Climate</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10</a:t>
            </a:fld>
            <a:endParaRPr lang="en-US" dirty="0"/>
          </a:p>
        </p:txBody>
      </p:sp>
      <p:sp>
        <p:nvSpPr>
          <p:cNvPr id="8" name="Content Placeholder 2"/>
          <p:cNvSpPr>
            <a:spLocks noGrp="1"/>
          </p:cNvSpPr>
          <p:nvPr>
            <p:ph idx="1"/>
          </p:nvPr>
        </p:nvSpPr>
        <p:spPr>
          <a:xfrm>
            <a:off x="0" y="2095499"/>
            <a:ext cx="11620499" cy="5876927"/>
          </a:xfrm>
        </p:spPr>
        <p:txBody>
          <a:bodyPr>
            <a:noAutofit/>
          </a:bodyPr>
          <a:lstStyle/>
          <a:p>
            <a:pPr marL="0" lvl="0" indent="0" algn="just">
              <a:buNone/>
            </a:pPr>
            <a:r>
              <a:rPr lang="en-US" sz="2400" b="1" dirty="0">
                <a:solidFill>
                  <a:schemeClr val="accent1">
                    <a:lumMod val="50000"/>
                  </a:schemeClr>
                </a:solidFill>
              </a:rPr>
              <a:t>      Areas of Opportunity</a:t>
            </a:r>
          </a:p>
          <a:p>
            <a:pPr marL="742950" marR="0" lvl="1" indent="-285750" algn="just" defTabSz="457200" rtl="0" eaLnBrk="1" fontAlgn="auto" latinLnBrk="0" hangingPunct="1">
              <a:lnSpc>
                <a:spcPct val="100000"/>
              </a:lnSpc>
              <a:spcBef>
                <a:spcPts val="1000"/>
              </a:spcBef>
              <a:spcAft>
                <a:spcPts val="0"/>
              </a:spcAft>
              <a:buClr>
                <a:srgbClr val="FFC000"/>
              </a:buClr>
              <a:buSzPct val="80000"/>
              <a:buFont typeface="Wingdings" panose="05000000000000000000" pitchFamily="2" charset="2"/>
              <a:buChar char="ü"/>
              <a:tabLst/>
              <a:defRPr/>
            </a:pPr>
            <a:r>
              <a:rPr kumimoji="0" lang="en-US" sz="2400" b="1" i="0" u="none" strike="noStrike" kern="1200" cap="none" spc="0" normalizeH="0" baseline="0" noProof="0" dirty="0">
                <a:ln>
                  <a:noFill/>
                </a:ln>
                <a:solidFill>
                  <a:srgbClr val="B31166">
                    <a:lumMod val="50000"/>
                  </a:srgbClr>
                </a:solidFill>
                <a:effectLst/>
                <a:uLnTx/>
                <a:uFillTx/>
                <a:latin typeface="Calibri" panose="020F0502020204030204" pitchFamily="34" charset="0"/>
                <a:ea typeface="+mn-ea"/>
                <a:cs typeface="Calibri" panose="020F0502020204030204" pitchFamily="34" charset="0"/>
              </a:rPr>
              <a:t>Develop Professional Learning Communities at all schools that involve the integration of special education and regular education personnel including training</a:t>
            </a:r>
            <a:r>
              <a:rPr lang="en-US" sz="2400" b="1" dirty="0">
                <a:solidFill>
                  <a:srgbClr val="B31166">
                    <a:lumMod val="50000"/>
                  </a:srgbClr>
                </a:solidFill>
                <a:latin typeface="Calibri" panose="020F0502020204030204" pitchFamily="34" charset="0"/>
                <a:cs typeface="Calibri" panose="020F0502020204030204" pitchFamily="34" charset="0"/>
              </a:rPr>
              <a:t>s for principals.</a:t>
            </a:r>
          </a:p>
          <a:p>
            <a:pPr marL="742950" marR="0" lvl="1" indent="-285750" algn="just" defTabSz="457200" rtl="0" eaLnBrk="1" fontAlgn="auto" latinLnBrk="0" hangingPunct="1">
              <a:lnSpc>
                <a:spcPct val="100000"/>
              </a:lnSpc>
              <a:spcBef>
                <a:spcPts val="1000"/>
              </a:spcBef>
              <a:spcAft>
                <a:spcPts val="0"/>
              </a:spcAft>
              <a:buClr>
                <a:srgbClr val="FFC000"/>
              </a:buClr>
              <a:buSzPct val="80000"/>
              <a:buFont typeface="Wingdings" panose="05000000000000000000" pitchFamily="2" charset="2"/>
              <a:buChar char="ü"/>
              <a:tabLst/>
              <a:defRPr/>
            </a:pP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Create a mission statement explicitly containing elements of general and special education and make this visible to personnel at all schools. </a:t>
            </a:r>
          </a:p>
          <a:p>
            <a:pPr marL="742950" marR="0" lvl="1" indent="-285750" algn="just" defTabSz="457200" rtl="0" eaLnBrk="1" fontAlgn="auto" latinLnBrk="0" hangingPunct="1">
              <a:lnSpc>
                <a:spcPct val="100000"/>
              </a:lnSpc>
              <a:spcBef>
                <a:spcPts val="1000"/>
              </a:spcBef>
              <a:spcAft>
                <a:spcPts val="0"/>
              </a:spcAft>
              <a:buClr>
                <a:srgbClr val="FFC000"/>
              </a:buClr>
              <a:buSzPct val="80000"/>
              <a:buFont typeface="Wingdings" panose="05000000000000000000" pitchFamily="2" charset="2"/>
              <a:buChar char="ü"/>
              <a:tabLst/>
              <a:defRPr/>
            </a:pP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If contractual parameters allow, expand the teacher evaluation process.</a:t>
            </a:r>
          </a:p>
          <a:p>
            <a:pPr marL="742950" marR="0" lvl="1" indent="-285750" algn="just" defTabSz="457200" rtl="0" eaLnBrk="1" fontAlgn="auto" latinLnBrk="0" hangingPunct="1">
              <a:lnSpc>
                <a:spcPct val="100000"/>
              </a:lnSpc>
              <a:spcBef>
                <a:spcPts val="1000"/>
              </a:spcBef>
              <a:spcAft>
                <a:spcPts val="0"/>
              </a:spcAft>
              <a:buClr>
                <a:srgbClr val="FFC000"/>
              </a:buClr>
              <a:buSzPct val="80000"/>
              <a:buFont typeface="Wingdings" panose="05000000000000000000" pitchFamily="2" charset="2"/>
              <a:buChar char="ü"/>
              <a:tabLst/>
              <a:defRPr/>
            </a:pPr>
            <a:r>
              <a:rPr lang="en-US" sz="2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As new teachers are hired in the District, provide all principals with an operational hiring guide.</a:t>
            </a:r>
            <a:endParaRPr lang="en-US" sz="24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027E23F5-3264-A117-E8DF-8B95A64783D6}"/>
              </a:ext>
            </a:extLst>
          </p:cNvPr>
          <p:cNvPicPr>
            <a:picLocks noChangeAspect="1"/>
          </p:cNvPicPr>
          <p:nvPr/>
        </p:nvPicPr>
        <p:blipFill>
          <a:blip r:embed="rId4"/>
          <a:stretch>
            <a:fillRect/>
          </a:stretch>
        </p:blipFill>
        <p:spPr>
          <a:xfrm>
            <a:off x="0" y="0"/>
            <a:ext cx="963251" cy="1188823"/>
          </a:xfrm>
          <a:prstGeom prst="rect">
            <a:avLst/>
          </a:prstGeom>
        </p:spPr>
      </p:pic>
    </p:spTree>
    <p:extLst>
      <p:ext uri="{BB962C8B-B14F-4D97-AF65-F5344CB8AC3E}">
        <p14:creationId xmlns:p14="http://schemas.microsoft.com/office/powerpoint/2010/main" val="274397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CSE Processes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11</a:t>
            </a:fld>
            <a:endParaRPr lang="en-US" dirty="0"/>
          </a:p>
        </p:txBody>
      </p:sp>
      <p:sp>
        <p:nvSpPr>
          <p:cNvPr id="8" name="Content Placeholder 2"/>
          <p:cNvSpPr>
            <a:spLocks noGrp="1"/>
          </p:cNvSpPr>
          <p:nvPr>
            <p:ph idx="1"/>
          </p:nvPr>
        </p:nvSpPr>
        <p:spPr>
          <a:xfrm>
            <a:off x="141383" y="1683015"/>
            <a:ext cx="11909234" cy="6048376"/>
          </a:xfrm>
        </p:spPr>
        <p:txBody>
          <a:bodyPr>
            <a:noAutofit/>
          </a:bodyPr>
          <a:lstStyle/>
          <a:p>
            <a:pPr marL="0" lvl="0" indent="0" algn="just">
              <a:buNone/>
            </a:pPr>
            <a:r>
              <a:rPr lang="en-US" sz="2800" b="1" dirty="0">
                <a:solidFill>
                  <a:schemeClr val="accent1">
                    <a:lumMod val="50000"/>
                  </a:schemeClr>
                </a:solidFill>
              </a:rPr>
              <a:t>      </a:t>
            </a:r>
          </a:p>
          <a:p>
            <a:pPr marL="0" lvl="0" indent="0" algn="just">
              <a:buNone/>
            </a:pPr>
            <a:r>
              <a:rPr lang="en-US" sz="2800" b="1" dirty="0">
                <a:solidFill>
                  <a:schemeClr val="accent1">
                    <a:lumMod val="50000"/>
                  </a:schemeClr>
                </a:solidFill>
              </a:rPr>
              <a:t>    Findings</a:t>
            </a:r>
          </a:p>
          <a:p>
            <a:pPr lvl="0" algn="just">
              <a:buFont typeface="Wingdings" panose="05000000000000000000" pitchFamily="2" charset="2"/>
              <a:buChar char="§"/>
            </a:pPr>
            <a:endParaRPr lang="en-US" sz="1600" b="1" dirty="0">
              <a:solidFill>
                <a:schemeClr val="accent1">
                  <a:lumMod val="50000"/>
                </a:schemeClr>
              </a:solidFill>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Interviewees reported that the processes and procedures of the CSE were generally known and understood by participant stakeholders.</a:t>
            </a: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There was not an awareness </a:t>
            </a:r>
            <a:r>
              <a:rPr lang="en-US" sz="2800" b="1">
                <a:solidFill>
                  <a:schemeClr val="accent1">
                    <a:lumMod val="50000"/>
                  </a:schemeClr>
                </a:solidFill>
                <a:latin typeface="Calibri" panose="020F0502020204030204" pitchFamily="34" charset="0"/>
                <a:cs typeface="Calibri" panose="020F0502020204030204" pitchFamily="34" charset="0"/>
              </a:rPr>
              <a:t>of written </a:t>
            </a:r>
            <a:r>
              <a:rPr lang="en-US" sz="2800" b="1" dirty="0">
                <a:solidFill>
                  <a:schemeClr val="accent1">
                    <a:lumMod val="50000"/>
                  </a:schemeClr>
                </a:solidFill>
                <a:latin typeface="Calibri" panose="020F0502020204030204" pitchFamily="34" charset="0"/>
                <a:cs typeface="Calibri" panose="020F0502020204030204" pitchFamily="34" charset="0"/>
              </a:rPr>
              <a:t>guidelines for eligibility for and exit from the various instructional programs.</a:t>
            </a: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There were few incidences of confusion or inappropriate requests for District services under a medical model. </a:t>
            </a:r>
          </a:p>
          <a:p>
            <a:pPr lvl="1" algn="just">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40457E32-538A-06C2-18DD-A309E30445E1}"/>
              </a:ext>
            </a:extLst>
          </p:cNvPr>
          <p:cNvPicPr>
            <a:picLocks noChangeAspect="1"/>
          </p:cNvPicPr>
          <p:nvPr/>
        </p:nvPicPr>
        <p:blipFill>
          <a:blip r:embed="rId4"/>
          <a:stretch>
            <a:fillRect/>
          </a:stretch>
        </p:blipFill>
        <p:spPr>
          <a:xfrm>
            <a:off x="205092" y="0"/>
            <a:ext cx="963251" cy="1188823"/>
          </a:xfrm>
          <a:prstGeom prst="rect">
            <a:avLst/>
          </a:prstGeom>
        </p:spPr>
      </p:pic>
    </p:spTree>
    <p:extLst>
      <p:ext uri="{BB962C8B-B14F-4D97-AF65-F5344CB8AC3E}">
        <p14:creationId xmlns:p14="http://schemas.microsoft.com/office/powerpoint/2010/main" val="254280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CSE Processes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12</a:t>
            </a:fld>
            <a:endParaRPr lang="en-US" dirty="0"/>
          </a:p>
        </p:txBody>
      </p:sp>
      <p:sp>
        <p:nvSpPr>
          <p:cNvPr id="8" name="Content Placeholder 2"/>
          <p:cNvSpPr>
            <a:spLocks noGrp="1"/>
          </p:cNvSpPr>
          <p:nvPr>
            <p:ph idx="1"/>
          </p:nvPr>
        </p:nvSpPr>
        <p:spPr>
          <a:xfrm>
            <a:off x="-292963" y="1613856"/>
            <a:ext cx="12271603" cy="6358571"/>
          </a:xfrm>
        </p:spPr>
        <p:txBody>
          <a:bodyPr>
            <a:noAutofit/>
          </a:bodyPr>
          <a:lstStyle/>
          <a:p>
            <a:pPr marL="0" lvl="0" indent="0" algn="just">
              <a:buNone/>
            </a:pPr>
            <a:r>
              <a:rPr lang="en-US" sz="2400" b="1" dirty="0">
                <a:solidFill>
                  <a:schemeClr val="accent1">
                    <a:lumMod val="50000"/>
                  </a:schemeClr>
                </a:solidFill>
              </a:rPr>
              <a:t>   </a:t>
            </a:r>
          </a:p>
          <a:p>
            <a:pPr marL="0" lvl="0" indent="0" algn="just">
              <a:buNone/>
            </a:pPr>
            <a:r>
              <a:rPr lang="en-US" sz="2400" b="1" dirty="0">
                <a:solidFill>
                  <a:schemeClr val="accent1">
                    <a:lumMod val="50000"/>
                  </a:schemeClr>
                </a:solidFill>
              </a:rPr>
              <a:t>        </a:t>
            </a:r>
            <a:r>
              <a:rPr lang="en-US" sz="2800" b="1" dirty="0">
                <a:solidFill>
                  <a:schemeClr val="accent1">
                    <a:lumMod val="50000"/>
                  </a:schemeClr>
                </a:solidFill>
              </a:rPr>
              <a:t>Areas of Opportunity</a:t>
            </a:r>
          </a:p>
          <a:p>
            <a:pPr lvl="0" algn="just">
              <a:buFont typeface="Wingdings" panose="05000000000000000000" pitchFamily="2" charset="2"/>
              <a:buChar char="§"/>
            </a:pPr>
            <a:endParaRPr lang="en-US" sz="1600" b="1" dirty="0">
              <a:solidFill>
                <a:schemeClr val="accent1">
                  <a:lumMod val="50000"/>
                </a:schemeClr>
              </a:solidFill>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As part of leadership’s plan to update processes and procedures, it may also be beneficial to re-visit the establishment of descriptions that further define the in-District continuum of programs.</a:t>
            </a: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Continue to develop, refine, and utilize clearly articulated written program descriptions and eligibility and exit guidelines for instructional programs, related services, paraprofessional supports, and testing accommodations and modifications.</a:t>
            </a:r>
            <a:endParaRPr lang="en-US" sz="2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457200" marR="0" lvl="1" indent="0" algn="just" defTabSz="457200" rtl="0" eaLnBrk="1" fontAlgn="auto" latinLnBrk="0" hangingPunct="1">
              <a:lnSpc>
                <a:spcPct val="100000"/>
              </a:lnSpc>
              <a:spcBef>
                <a:spcPts val="1000"/>
              </a:spcBef>
              <a:spcAft>
                <a:spcPts val="0"/>
              </a:spcAft>
              <a:buClr>
                <a:srgbClr val="FFC000"/>
              </a:buClr>
              <a:buSzPct val="80000"/>
              <a:buNone/>
              <a:tabLst/>
              <a:defRPr/>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2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766D0095-2057-8D6E-A761-0A0D3E6E45B0}"/>
              </a:ext>
            </a:extLst>
          </p:cNvPr>
          <p:cNvPicPr>
            <a:picLocks noChangeAspect="1"/>
          </p:cNvPicPr>
          <p:nvPr/>
        </p:nvPicPr>
        <p:blipFill>
          <a:blip r:embed="rId4"/>
          <a:stretch>
            <a:fillRect/>
          </a:stretch>
        </p:blipFill>
        <p:spPr>
          <a:xfrm>
            <a:off x="90369" y="5576"/>
            <a:ext cx="963251" cy="1188823"/>
          </a:xfrm>
          <a:prstGeom prst="rect">
            <a:avLst/>
          </a:prstGeom>
        </p:spPr>
      </p:pic>
    </p:spTree>
    <p:extLst>
      <p:ext uri="{BB962C8B-B14F-4D97-AF65-F5344CB8AC3E}">
        <p14:creationId xmlns:p14="http://schemas.microsoft.com/office/powerpoint/2010/main" val="332601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Staff Support</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13</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400" b="1" dirty="0">
                <a:solidFill>
                  <a:schemeClr val="accent1">
                    <a:lumMod val="50000"/>
                  </a:schemeClr>
                </a:solidFill>
              </a:rPr>
              <a:t>      Findings</a:t>
            </a:r>
            <a:endParaRPr lang="en-US" sz="1600" b="1" dirty="0">
              <a:solidFill>
                <a:schemeClr val="accent1">
                  <a:lumMod val="50000"/>
                </a:schemeClr>
              </a:solidFill>
            </a:endParaRPr>
          </a:p>
          <a:p>
            <a:pPr lvl="1" algn="just">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cs typeface="Calibri" panose="020F0502020204030204" pitchFamily="34" charset="0"/>
              </a:rPr>
              <a:t>There was an expressed appreciation for District support with professional development, with an expressed desire for more opportunities on topics of current and emerging importance with relevance to their respective domains and practices.  It was the consensus of respondents that the District does provide sufficient instructional materials, and technologies to support and enable the teaching and learning process.  </a:t>
            </a:r>
          </a:p>
          <a:p>
            <a:pPr lvl="1" algn="just">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cs typeface="Calibri" panose="020F0502020204030204" pitchFamily="34" charset="0"/>
              </a:rPr>
              <a:t>With respect to the FTEs in central office, there are two administrators overseeing Pupil Personnel Services, which equates to a ratio of 1 central office administrator for every 290 CSE and CPSE students.   In the author’s experience this is a lean model compared to expected ratios.</a:t>
            </a: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1651DEE0-07F8-D52E-5D94-A63402F45C08}"/>
              </a:ext>
            </a:extLst>
          </p:cNvPr>
          <p:cNvPicPr>
            <a:picLocks noChangeAspect="1"/>
          </p:cNvPicPr>
          <p:nvPr/>
        </p:nvPicPr>
        <p:blipFill>
          <a:blip r:embed="rId4"/>
          <a:stretch>
            <a:fillRect/>
          </a:stretch>
        </p:blipFill>
        <p:spPr>
          <a:xfrm>
            <a:off x="161428" y="0"/>
            <a:ext cx="963251" cy="1188823"/>
          </a:xfrm>
          <a:prstGeom prst="rect">
            <a:avLst/>
          </a:prstGeom>
        </p:spPr>
      </p:pic>
      <p:pic>
        <p:nvPicPr>
          <p:cNvPr id="10" name="Picture 9">
            <a:extLst>
              <a:ext uri="{FF2B5EF4-FFF2-40B4-BE49-F238E27FC236}">
                <a16:creationId xmlns:a16="http://schemas.microsoft.com/office/drawing/2014/main" id="{95547B0F-740D-1ED6-D286-21B792EEB56C}"/>
              </a:ext>
            </a:extLst>
          </p:cNvPr>
          <p:cNvPicPr>
            <a:picLocks noChangeAspect="1"/>
          </p:cNvPicPr>
          <p:nvPr/>
        </p:nvPicPr>
        <p:blipFill>
          <a:blip r:embed="rId4"/>
          <a:stretch>
            <a:fillRect/>
          </a:stretch>
        </p:blipFill>
        <p:spPr>
          <a:xfrm>
            <a:off x="90369" y="5576"/>
            <a:ext cx="963251" cy="1188823"/>
          </a:xfrm>
          <a:prstGeom prst="rect">
            <a:avLst/>
          </a:prstGeom>
        </p:spPr>
      </p:pic>
    </p:spTree>
    <p:extLst>
      <p:ext uri="{BB962C8B-B14F-4D97-AF65-F5344CB8AC3E}">
        <p14:creationId xmlns:p14="http://schemas.microsoft.com/office/powerpoint/2010/main" val="101786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Staff Support</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14</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400" b="1" dirty="0">
                <a:solidFill>
                  <a:schemeClr val="accent1">
                    <a:lumMod val="50000"/>
                  </a:schemeClr>
                </a:solidFill>
              </a:rPr>
              <a:t>      Areas of Opportunity</a:t>
            </a:r>
          </a:p>
          <a:p>
            <a:pPr marL="0" lvl="0" indent="0" algn="just">
              <a:buNone/>
            </a:pPr>
            <a:endParaRPr lang="en-US" sz="1600" b="1" dirty="0">
              <a:solidFill>
                <a:schemeClr val="accent1">
                  <a:lumMod val="50000"/>
                </a:schemeClr>
              </a:solidFill>
            </a:endParaRPr>
          </a:p>
          <a:p>
            <a:pPr lvl="1" algn="just">
              <a:buClr>
                <a:srgbClr val="FFC000"/>
              </a:buClr>
              <a:buFont typeface="Wingdings" panose="05000000000000000000" pitchFamily="2" charset="2"/>
              <a:buChar char="ü"/>
            </a:pPr>
            <a:r>
              <a:rPr lang="en-US" sz="2600" b="1" dirty="0">
                <a:solidFill>
                  <a:schemeClr val="accent1">
                    <a:lumMod val="50000"/>
                  </a:schemeClr>
                </a:solidFill>
                <a:latin typeface="Calibri" panose="020F0502020204030204" pitchFamily="34" charset="0"/>
                <a:cs typeface="Calibri" panose="020F0502020204030204" pitchFamily="34" charset="0"/>
              </a:rPr>
              <a:t>Continue to provide PD with thematic relevance and, if budgets allow, expand allowances for staff to access required continuing education opportunities. Develop Professional Learning Communities at all schools that involve the integration of special education and regular education personnel.   </a:t>
            </a:r>
          </a:p>
          <a:p>
            <a:pPr lvl="1" algn="just">
              <a:buClr>
                <a:srgbClr val="FFC000"/>
              </a:buClr>
              <a:buFont typeface="Wingdings" panose="05000000000000000000" pitchFamily="2" charset="2"/>
              <a:buChar char="ü"/>
            </a:pPr>
            <a:r>
              <a:rPr lang="en-US" sz="2600" b="1" dirty="0">
                <a:solidFill>
                  <a:schemeClr val="accent1">
                    <a:lumMod val="50000"/>
                  </a:schemeClr>
                </a:solidFill>
                <a:latin typeface="Calibri" panose="020F0502020204030204" pitchFamily="34" charset="0"/>
                <a:cs typeface="Calibri" panose="020F0502020204030204" pitchFamily="34" charset="0"/>
              </a:rPr>
              <a:t>Explore increasing school-based administrative capacity to allow the special education director to focus on more global programmatic enhancements, consider creating a scope and sequence of a  “Special Education 101” monthly Professional Learning Community, which could be led by a special education administrator or another facilitator.   </a:t>
            </a:r>
          </a:p>
          <a:p>
            <a:pPr lvl="1" algn="just">
              <a:buClr>
                <a:srgbClr val="FFC000"/>
              </a:buClr>
              <a:buFont typeface="Wingdings" panose="05000000000000000000" pitchFamily="2" charset="2"/>
              <a:buChar char="ü"/>
            </a:pPr>
            <a:endParaRPr lang="en-US" sz="28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a:t>
            </a:r>
          </a:p>
          <a:p>
            <a:pPr lvl="1" algn="just">
              <a:buClr>
                <a:srgbClr val="FFC000"/>
              </a:buClr>
              <a:buFont typeface="Wingdings" panose="05000000000000000000" pitchFamily="2" charset="2"/>
              <a:buChar char="ü"/>
            </a:pPr>
            <a:endParaRPr lang="en-US"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272CE019-52AD-1164-4231-AE8F2076CB13}"/>
              </a:ext>
            </a:extLst>
          </p:cNvPr>
          <p:cNvPicPr>
            <a:picLocks noChangeAspect="1"/>
          </p:cNvPicPr>
          <p:nvPr/>
        </p:nvPicPr>
        <p:blipFill>
          <a:blip r:embed="rId4"/>
          <a:stretch>
            <a:fillRect/>
          </a:stretch>
        </p:blipFill>
        <p:spPr>
          <a:xfrm>
            <a:off x="239485" y="85160"/>
            <a:ext cx="963251" cy="1188823"/>
          </a:xfrm>
          <a:prstGeom prst="rect">
            <a:avLst/>
          </a:prstGeom>
        </p:spPr>
      </p:pic>
    </p:spTree>
    <p:extLst>
      <p:ext uri="{BB962C8B-B14F-4D97-AF65-F5344CB8AC3E}">
        <p14:creationId xmlns:p14="http://schemas.microsoft.com/office/powerpoint/2010/main" val="396878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a:t>
            </a:r>
            <a:br>
              <a:rPr lang="en-US" altLang="en-US" sz="3800" b="1" i="1" dirty="0">
                <a:solidFill>
                  <a:schemeClr val="bg1"/>
                </a:solidFill>
                <a:effectLst>
                  <a:outerShdw blurRad="38100" dist="38100" dir="2700000" algn="tl">
                    <a:srgbClr val="000000">
                      <a:alpha val="43137"/>
                    </a:srgbClr>
                  </a:outerShdw>
                </a:effectLst>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Staffing</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15</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400" b="1" dirty="0">
                <a:solidFill>
                  <a:schemeClr val="accent1">
                    <a:lumMod val="50000"/>
                  </a:schemeClr>
                </a:solidFill>
              </a:rPr>
              <a:t>      Findings</a:t>
            </a:r>
          </a:p>
          <a:p>
            <a:pPr lvl="1" algn="just">
              <a:buClr>
                <a:srgbClr val="FFC000"/>
              </a:buClr>
              <a:buFont typeface="Wingdings" panose="05000000000000000000" pitchFamily="2" charset="2"/>
              <a:buChar char="ü"/>
            </a:pPr>
            <a:r>
              <a:rPr lang="en-US" sz="2000" b="1" dirty="0">
                <a:solidFill>
                  <a:schemeClr val="accent1">
                    <a:lumMod val="50000"/>
                  </a:schemeClr>
                </a:solidFill>
                <a:latin typeface="Calibri" panose="020F0502020204030204" pitchFamily="34" charset="0"/>
                <a:cs typeface="Calibri" panose="020F0502020204030204" pitchFamily="34" charset="0"/>
              </a:rPr>
              <a:t>As indicated below, the District’s personnel, with the exception of Occupational Therapy, is within expectations across all other disciplines.</a:t>
            </a: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7F5BD322-E72D-4DD2-4D47-DB2109FAC831}"/>
              </a:ext>
            </a:extLst>
          </p:cNvPr>
          <p:cNvPicPr>
            <a:picLocks noChangeAspect="1"/>
          </p:cNvPicPr>
          <p:nvPr/>
        </p:nvPicPr>
        <p:blipFill>
          <a:blip r:embed="rId4"/>
          <a:stretch>
            <a:fillRect/>
          </a:stretch>
        </p:blipFill>
        <p:spPr>
          <a:xfrm>
            <a:off x="239485" y="85160"/>
            <a:ext cx="963251" cy="1188823"/>
          </a:xfrm>
          <a:prstGeom prst="rect">
            <a:avLst/>
          </a:prstGeom>
        </p:spPr>
      </p:pic>
      <p:pic>
        <p:nvPicPr>
          <p:cNvPr id="11" name="Picture 10">
            <a:extLst>
              <a:ext uri="{FF2B5EF4-FFF2-40B4-BE49-F238E27FC236}">
                <a16:creationId xmlns:a16="http://schemas.microsoft.com/office/drawing/2014/main" id="{F2251D90-1356-A841-5AE0-55FBB7B94F72}"/>
              </a:ext>
            </a:extLst>
          </p:cNvPr>
          <p:cNvPicPr>
            <a:picLocks noChangeAspect="1"/>
          </p:cNvPicPr>
          <p:nvPr/>
        </p:nvPicPr>
        <p:blipFill>
          <a:blip r:embed="rId5"/>
          <a:stretch>
            <a:fillRect/>
          </a:stretch>
        </p:blipFill>
        <p:spPr>
          <a:xfrm>
            <a:off x="239485" y="3471149"/>
            <a:ext cx="11952515" cy="3301691"/>
          </a:xfrm>
          <a:prstGeom prst="rect">
            <a:avLst/>
          </a:prstGeom>
        </p:spPr>
      </p:pic>
    </p:spTree>
    <p:extLst>
      <p:ext uri="{BB962C8B-B14F-4D97-AF65-F5344CB8AC3E}">
        <p14:creationId xmlns:p14="http://schemas.microsoft.com/office/powerpoint/2010/main" val="193322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Staffing</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16</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3200" b="1" dirty="0">
                <a:solidFill>
                  <a:schemeClr val="accent1">
                    <a:lumMod val="50000"/>
                  </a:schemeClr>
                </a:solidFill>
              </a:rPr>
              <a:t>      Areas of Opportunity</a:t>
            </a:r>
          </a:p>
          <a:p>
            <a:pPr marL="0" lvl="0" indent="0" algn="just">
              <a:spcBef>
                <a:spcPts val="0"/>
              </a:spcBef>
              <a:buNone/>
            </a:pPr>
            <a:endParaRPr lang="en-US" sz="2400" b="1" dirty="0">
              <a:solidFill>
                <a:schemeClr val="accent1">
                  <a:lumMod val="50000"/>
                </a:schemeClr>
              </a:solidFill>
            </a:endParaRPr>
          </a:p>
          <a:p>
            <a:pPr lvl="1" algn="just">
              <a:spcBef>
                <a:spcPts val="0"/>
              </a:spcBef>
              <a:buClr>
                <a:srgbClr val="FFC000"/>
              </a:buClr>
              <a:buFont typeface="Wingdings" panose="05000000000000000000" pitchFamily="2" charset="2"/>
              <a:buChar char="ü"/>
            </a:pPr>
            <a:r>
              <a:rPr lang="en-US" sz="2800" b="1" dirty="0">
                <a:solidFill>
                  <a:schemeClr val="accent1">
                    <a:lumMod val="50000"/>
                  </a:schemeClr>
                </a:solidFill>
                <a:effectLst/>
                <a:latin typeface="Calibri" panose="020F0502020204030204" pitchFamily="34" charset="0"/>
                <a:ea typeface="Wingdings" panose="05000000000000000000" pitchFamily="2" charset="2"/>
                <a:cs typeface="Calibri" panose="020F0502020204030204" pitchFamily="34" charset="0"/>
              </a:rPr>
              <a:t>As is in process, the District is encouraged to re-visit systematic, District-wide entry and exit criteria for related services.</a:t>
            </a:r>
          </a:p>
          <a:p>
            <a:pPr marL="457200" lvl="1" indent="0" algn="just">
              <a:spcBef>
                <a:spcPts val="0"/>
              </a:spcBef>
              <a:buClr>
                <a:srgbClr val="FFC000"/>
              </a:buClr>
              <a:buNone/>
            </a:pPr>
            <a:endParaRPr lang="en-US" sz="2800" b="1" dirty="0">
              <a:solidFill>
                <a:schemeClr val="accent1">
                  <a:lumMod val="50000"/>
                </a:schemeClr>
              </a:solidFill>
              <a:effectLst/>
              <a:latin typeface="Calibri" panose="020F0502020204030204" pitchFamily="34" charset="0"/>
              <a:ea typeface="Wingdings" panose="05000000000000000000" pitchFamily="2" charset="2"/>
              <a:cs typeface="Calibri" panose="020F0502020204030204" pitchFamily="34" charset="0"/>
            </a:endParaRPr>
          </a:p>
          <a:p>
            <a:pPr lvl="1" algn="just">
              <a:spcBef>
                <a:spcPts val="0"/>
              </a:spcBef>
              <a:buClr>
                <a:srgbClr val="FFC000"/>
              </a:buClr>
              <a:buFont typeface="Wingdings" panose="05000000000000000000" pitchFamily="2" charset="2"/>
              <a:buChar char="ü"/>
            </a:pPr>
            <a:r>
              <a:rPr lang="en-US" sz="2800" b="1" dirty="0">
                <a:solidFill>
                  <a:schemeClr val="accent1">
                    <a:lumMod val="50000"/>
                  </a:schemeClr>
                </a:solidFill>
                <a:effectLst/>
                <a:latin typeface="Calibri" panose="020F0502020204030204" pitchFamily="34" charset="0"/>
                <a:ea typeface="Wingdings" panose="05000000000000000000" pitchFamily="2" charset="2"/>
                <a:cs typeface="Calibri" panose="020F0502020204030204" pitchFamily="34" charset="0"/>
              </a:rPr>
              <a:t>Specific to Instructional Assistants, the District may consider adding quantitative parameters for eligibility for paraprofessional supports. In this manner, further parity, and equalization of access to services can be ensured for the students across the District. </a:t>
            </a:r>
          </a:p>
          <a:p>
            <a:pPr marL="457200" lvl="1" indent="0" algn="just">
              <a:buClr>
                <a:srgbClr val="FFC000"/>
              </a:buClr>
              <a:buNone/>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DFEB0EAD-72FA-1E1D-D2F8-7B29BFF60394}"/>
              </a:ext>
            </a:extLst>
          </p:cNvPr>
          <p:cNvPicPr>
            <a:picLocks noChangeAspect="1"/>
          </p:cNvPicPr>
          <p:nvPr/>
        </p:nvPicPr>
        <p:blipFill>
          <a:blip r:embed="rId4"/>
          <a:stretch>
            <a:fillRect/>
          </a:stretch>
        </p:blipFill>
        <p:spPr>
          <a:xfrm>
            <a:off x="73260" y="22609"/>
            <a:ext cx="963251" cy="1188823"/>
          </a:xfrm>
          <a:prstGeom prst="rect">
            <a:avLst/>
          </a:prstGeom>
        </p:spPr>
      </p:pic>
    </p:spTree>
    <p:extLst>
      <p:ext uri="{BB962C8B-B14F-4D97-AF65-F5344CB8AC3E}">
        <p14:creationId xmlns:p14="http://schemas.microsoft.com/office/powerpoint/2010/main" val="47958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a:t>
            </a:r>
            <a:br>
              <a:rPr lang="en-US" altLang="en-US" sz="3800" b="1" i="1" dirty="0">
                <a:solidFill>
                  <a:schemeClr val="bg1"/>
                </a:solidFill>
                <a:effectLst>
                  <a:outerShdw blurRad="38100" dist="38100" dir="2700000" algn="tl">
                    <a:srgbClr val="000000">
                      <a:alpha val="43137"/>
                    </a:srgbClr>
                  </a:outerShdw>
                </a:effectLst>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Expenditures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17</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800" b="1" dirty="0">
                <a:solidFill>
                  <a:schemeClr val="accent1">
                    <a:lumMod val="50000"/>
                  </a:schemeClr>
                </a:solidFill>
              </a:rPr>
              <a:t>      Findings</a:t>
            </a:r>
            <a:endParaRPr lang="en-US" sz="28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 As indicated in the illustration below, the District’s expenditures devoted to special education (as expressed by per student cost) is lower than the ACSD average.</a:t>
            </a: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1" name="Picture 10">
            <a:extLst>
              <a:ext uri="{FF2B5EF4-FFF2-40B4-BE49-F238E27FC236}">
                <a16:creationId xmlns:a16="http://schemas.microsoft.com/office/drawing/2014/main" id="{31F660B2-21AA-0CD4-2DF9-EE13B4AE4CF7}"/>
              </a:ext>
            </a:extLst>
          </p:cNvPr>
          <p:cNvPicPr>
            <a:picLocks noChangeAspect="1"/>
          </p:cNvPicPr>
          <p:nvPr/>
        </p:nvPicPr>
        <p:blipFill>
          <a:blip r:embed="rId4"/>
          <a:stretch>
            <a:fillRect/>
          </a:stretch>
        </p:blipFill>
        <p:spPr>
          <a:xfrm>
            <a:off x="-79898" y="3928699"/>
            <a:ext cx="12119448" cy="3093185"/>
          </a:xfrm>
          <a:prstGeom prst="rect">
            <a:avLst/>
          </a:prstGeom>
        </p:spPr>
      </p:pic>
      <p:pic>
        <p:nvPicPr>
          <p:cNvPr id="12" name="Picture 11">
            <a:extLst>
              <a:ext uri="{FF2B5EF4-FFF2-40B4-BE49-F238E27FC236}">
                <a16:creationId xmlns:a16="http://schemas.microsoft.com/office/drawing/2014/main" id="{6F510506-29AF-DC0C-6078-35D48170823B}"/>
              </a:ext>
            </a:extLst>
          </p:cNvPr>
          <p:cNvPicPr>
            <a:picLocks noChangeAspect="1"/>
          </p:cNvPicPr>
          <p:nvPr/>
        </p:nvPicPr>
        <p:blipFill>
          <a:blip r:embed="rId5"/>
          <a:stretch>
            <a:fillRect/>
          </a:stretch>
        </p:blipFill>
        <p:spPr>
          <a:xfrm>
            <a:off x="173694" y="101113"/>
            <a:ext cx="963251" cy="1188823"/>
          </a:xfrm>
          <a:prstGeom prst="rect">
            <a:avLst/>
          </a:prstGeom>
        </p:spPr>
      </p:pic>
    </p:spTree>
    <p:extLst>
      <p:ext uri="{BB962C8B-B14F-4D97-AF65-F5344CB8AC3E}">
        <p14:creationId xmlns:p14="http://schemas.microsoft.com/office/powerpoint/2010/main" val="91755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MTSS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18</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400" b="1" dirty="0">
                <a:solidFill>
                  <a:schemeClr val="accent1">
                    <a:lumMod val="50000"/>
                  </a:schemeClr>
                </a:solidFill>
              </a:rPr>
              <a:t>      Findings</a:t>
            </a:r>
          </a:p>
          <a:p>
            <a:pPr marL="0" lvl="0" indent="0" algn="just">
              <a:spcBef>
                <a:spcPts val="0"/>
              </a:spcBef>
              <a:buNone/>
            </a:pPr>
            <a:endParaRPr lang="en-US" sz="2400" b="1" dirty="0">
              <a:solidFill>
                <a:schemeClr val="accent1">
                  <a:lumMod val="50000"/>
                </a:schemeClr>
              </a:solidFill>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effectLst/>
                <a:latin typeface="Calibri" panose="020F0502020204030204" pitchFamily="34" charset="0"/>
                <a:ea typeface="Wingdings" panose="05000000000000000000" pitchFamily="2" charset="2"/>
                <a:cs typeface="Calibri" panose="020F0502020204030204" pitchFamily="34" charset="0"/>
              </a:rPr>
              <a:t>The District had undertaken efforts to develop and implement MTSS, including conducting professional development with Jim Wright, and hiring two interventionists at each of its four schools. At the time of the site visits, interviewees described the implementation as variable, incremental, very much a work in progress and in need of further attention.</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cs typeface="Calibri" panose="020F0502020204030204" pitchFamily="34" charset="0"/>
              </a:rPr>
              <a:t>MTSS was viewed as furthest along at the elementary level (Intermediate School). Some respondents were not involved, and others were unaware of the status of MTSS in their schools.</a:t>
            </a:r>
            <a:endParaRPr lang="en-US" sz="2000" b="1" dirty="0">
              <a:solidFill>
                <a:schemeClr val="accent1">
                  <a:lumMod val="50000"/>
                </a:schemeClr>
              </a:solidFill>
              <a:latin typeface="Calibri" panose="020F0502020204030204" pitchFamily="34" charset="0"/>
              <a:cs typeface="Calibri" panose="020F0502020204030204" pitchFamily="34" charset="0"/>
            </a:endParaRPr>
          </a:p>
          <a:p>
            <a:pPr marL="457200" lvl="1" indent="0" algn="just">
              <a:buClr>
                <a:srgbClr val="FFC000"/>
              </a:buClr>
              <a:buNone/>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631206EB-DC64-1F4B-A904-D22FD4015B27}"/>
              </a:ext>
            </a:extLst>
          </p:cNvPr>
          <p:cNvPicPr>
            <a:picLocks noChangeAspect="1"/>
          </p:cNvPicPr>
          <p:nvPr/>
        </p:nvPicPr>
        <p:blipFill>
          <a:blip r:embed="rId4"/>
          <a:stretch>
            <a:fillRect/>
          </a:stretch>
        </p:blipFill>
        <p:spPr>
          <a:xfrm>
            <a:off x="73260" y="85160"/>
            <a:ext cx="963251" cy="1188823"/>
          </a:xfrm>
          <a:prstGeom prst="rect">
            <a:avLst/>
          </a:prstGeom>
        </p:spPr>
      </p:pic>
    </p:spTree>
    <p:extLst>
      <p:ext uri="{BB962C8B-B14F-4D97-AF65-F5344CB8AC3E}">
        <p14:creationId xmlns:p14="http://schemas.microsoft.com/office/powerpoint/2010/main" val="181920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8E31-10E9-31A1-5A77-6550D905DE20}"/>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F9B7756D-DCB6-D655-F4D9-2A75A0ACC76B}"/>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MTSS (cont.)</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C04B9509-1046-DCD7-3F99-BFA47CAB1890}"/>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19</a:t>
            </a:fld>
            <a:endParaRPr lang="en-US" dirty="0"/>
          </a:p>
        </p:txBody>
      </p:sp>
      <p:sp>
        <p:nvSpPr>
          <p:cNvPr id="8" name="Content Placeholder 2">
            <a:extLst>
              <a:ext uri="{FF2B5EF4-FFF2-40B4-BE49-F238E27FC236}">
                <a16:creationId xmlns:a16="http://schemas.microsoft.com/office/drawing/2014/main" id="{2BE852C7-9D6C-BA84-B401-3F665D5CEF5B}"/>
              </a:ext>
            </a:extLst>
          </p:cNvPr>
          <p:cNvSpPr>
            <a:spLocks noGrp="1"/>
          </p:cNvSpPr>
          <p:nvPr>
            <p:ph idx="1"/>
          </p:nvPr>
        </p:nvSpPr>
        <p:spPr>
          <a:xfrm>
            <a:off x="-308498" y="1920575"/>
            <a:ext cx="12344288" cy="5930563"/>
          </a:xfrm>
        </p:spPr>
        <p:txBody>
          <a:bodyPr>
            <a:noAutofit/>
          </a:bodyPr>
          <a:lstStyle/>
          <a:p>
            <a:pPr marL="0" lvl="0" indent="0" algn="just">
              <a:buNone/>
            </a:pPr>
            <a:r>
              <a:rPr lang="en-US" sz="2400" b="1" dirty="0">
                <a:solidFill>
                  <a:schemeClr val="accent1">
                    <a:lumMod val="50000"/>
                  </a:schemeClr>
                </a:solidFill>
              </a:rPr>
              <a:t>      Findings</a:t>
            </a:r>
          </a:p>
          <a:p>
            <a:pPr marL="457200" lvl="1" indent="0" algn="just">
              <a:spcBef>
                <a:spcPts val="0"/>
              </a:spcBef>
              <a:buClr>
                <a:srgbClr val="FFC000"/>
              </a:buClr>
              <a:buNone/>
            </a:pPr>
            <a:endParaRPr lang="en-US" sz="24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cs typeface="Calibri" panose="020F0502020204030204" pitchFamily="34" charset="0"/>
              </a:rPr>
              <a:t>Professional development in intervention strategies for classroom teachers at Tier 1 was  an expressed need.</a:t>
            </a:r>
          </a:p>
          <a:p>
            <a:pPr marL="457200" lvl="1" indent="0" algn="just">
              <a:spcBef>
                <a:spcPts val="0"/>
              </a:spcBef>
              <a:buClr>
                <a:srgbClr val="FFC000"/>
              </a:buClr>
              <a:buNone/>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cs typeface="Calibri" panose="020F0502020204030204" pitchFamily="34" charset="0"/>
              </a:rPr>
              <a:t>From a quantitative perspective, as indicated in Figure 4 below, special education enrollments have decreased by 1% in the last 5 years (Figure 1 below), compared to increases at both the State  (.9%) and ACSD (.6%) across the same time period.  The current special education population of 14% is lower than the ARSD average and exactly in-line with the state average.   The overall percentage of SWDs with high incidence, low needs of 76% (comprising learning disability-27%, other health impaired-29%, and speech or language impairment-20%) is in-line with ACSD and State averages.</a:t>
            </a: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D4A6BD1D-3245-A99D-C8C9-5689516E24FC}"/>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259BBE17-5FBD-DFF3-D4D4-052CD77014BD}"/>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F29FC659-7211-2D17-B8D7-A0FE8A8BCCD1}"/>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0E41F88D-1B97-59FA-BE53-C871A33F4321}"/>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B32A0EBD-1F40-D94D-011E-6C0E5A68DAD1}"/>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73D30482-16EA-1848-C924-EBCFB3289949}"/>
              </a:ext>
            </a:extLst>
          </p:cNvPr>
          <p:cNvPicPr>
            <a:picLocks noChangeAspect="1"/>
          </p:cNvPicPr>
          <p:nvPr/>
        </p:nvPicPr>
        <p:blipFill>
          <a:blip r:embed="rId4"/>
          <a:stretch>
            <a:fillRect/>
          </a:stretch>
        </p:blipFill>
        <p:spPr>
          <a:xfrm>
            <a:off x="73260" y="85160"/>
            <a:ext cx="963251" cy="1188823"/>
          </a:xfrm>
          <a:prstGeom prst="rect">
            <a:avLst/>
          </a:prstGeom>
        </p:spPr>
      </p:pic>
    </p:spTree>
    <p:extLst>
      <p:ext uri="{BB962C8B-B14F-4D97-AF65-F5344CB8AC3E}">
        <p14:creationId xmlns:p14="http://schemas.microsoft.com/office/powerpoint/2010/main" val="280654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4C32-A008-3AB2-84EB-4388B8AB9DD1}"/>
              </a:ext>
            </a:extLst>
          </p:cNvPr>
          <p:cNvSpPr>
            <a:spLocks noGrp="1"/>
          </p:cNvSpPr>
          <p:nvPr>
            <p:ph type="title"/>
          </p:nvPr>
        </p:nvSpPr>
        <p:spPr>
          <a:xfrm>
            <a:off x="1154954" y="660400"/>
            <a:ext cx="8761413" cy="850900"/>
          </a:xfrm>
        </p:spPr>
        <p:txBody>
          <a:bodyPr/>
          <a:lstStyle/>
          <a:p>
            <a:pPr algn="ctr"/>
            <a:r>
              <a:rPr lang="en-US" b="1" dirty="0"/>
              <a:t>    Your Presenters</a:t>
            </a:r>
            <a:endParaRPr lang="en-US" dirty="0"/>
          </a:p>
        </p:txBody>
      </p:sp>
      <p:sp>
        <p:nvSpPr>
          <p:cNvPr id="3" name="Content Placeholder 2">
            <a:extLst>
              <a:ext uri="{FF2B5EF4-FFF2-40B4-BE49-F238E27FC236}">
                <a16:creationId xmlns:a16="http://schemas.microsoft.com/office/drawing/2014/main" id="{862CA823-1D84-2615-9C31-B195100B2B40}"/>
              </a:ext>
            </a:extLst>
          </p:cNvPr>
          <p:cNvSpPr>
            <a:spLocks noGrp="1"/>
          </p:cNvSpPr>
          <p:nvPr>
            <p:ph idx="1"/>
          </p:nvPr>
        </p:nvSpPr>
        <p:spPr>
          <a:xfrm>
            <a:off x="-205740" y="2057401"/>
            <a:ext cx="12026265" cy="4572000"/>
          </a:xfrm>
        </p:spPr>
        <p:txBody>
          <a:bodyPr>
            <a:normAutofit fontScale="55000" lnSpcReduction="20000"/>
          </a:bodyPr>
          <a:lstStyle/>
          <a:p>
            <a:pPr marL="0" indent="0" algn="ct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kumimoji="0" lang="en-US" sz="2800" b="1" i="1" u="none" strike="noStrike" kern="1200" cap="none" spc="0" normalizeH="0" baseline="0" noProof="0" dirty="0">
              <a:ln>
                <a:noFill/>
              </a:ln>
              <a:solidFill>
                <a:schemeClr val="accent3">
                  <a:lumMod val="50000"/>
                </a:scheme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2800" b="1" i="1" u="none" strike="noStrike" kern="1200" cap="all" spc="0" normalizeH="0" baseline="0" noProof="0" dirty="0">
                <a:ln>
                  <a:noFill/>
                </a:ln>
                <a:solidFill>
                  <a:schemeClr val="accent3">
                    <a:lumMod val="50000"/>
                  </a:schemeClr>
                </a:solidFill>
                <a:effectLst/>
                <a:uLnTx/>
                <a:uFillTx/>
                <a:latin typeface="Calibri"/>
                <a:ea typeface="+mn-ea"/>
                <a:cs typeface="+mn-cs"/>
              </a:rPr>
              <a:t>			</a:t>
            </a:r>
            <a:r>
              <a:rPr kumimoji="0" lang="en-US" sz="5100" b="1" i="1" u="none" strike="noStrike" kern="1200" cap="all" spc="0" normalizeH="0" baseline="0" noProof="0" dirty="0">
                <a:ln>
                  <a:noFill/>
                </a:ln>
                <a:solidFill>
                  <a:schemeClr val="accent3">
                    <a:lumMod val="50000"/>
                  </a:schemeClr>
                </a:solidFill>
                <a:effectLst/>
                <a:uLnTx/>
                <a:uFillTx/>
                <a:latin typeface="Calibri"/>
                <a:ea typeface="+mn-ea"/>
                <a:cs typeface="+mn-cs"/>
              </a:rPr>
              <a:t>    </a:t>
            </a:r>
            <a:r>
              <a:rPr kumimoji="0" lang="en-US" sz="5100" b="1" i="1" u="none" strike="noStrike" kern="1200" cap="all" spc="0" normalizeH="0" baseline="0" noProof="0" dirty="0">
                <a:ln>
                  <a:noFill/>
                </a:ln>
                <a:solidFill>
                  <a:schemeClr val="accent1">
                    <a:lumMod val="50000"/>
                  </a:schemeClr>
                </a:solidFill>
                <a:effectLst/>
                <a:uLnTx/>
                <a:uFillTx/>
                <a:latin typeface="Calibri"/>
                <a:ea typeface="+mn-ea"/>
                <a:cs typeface="+mn-cs"/>
              </a:rPr>
              <a:t>            </a:t>
            </a:r>
            <a:r>
              <a:rPr kumimoji="0" lang="en-US" sz="5100" b="1" i="1" u="none" strike="noStrike" kern="1200" spc="0" normalizeH="0" baseline="0" noProof="0" dirty="0">
                <a:ln>
                  <a:noFill/>
                </a:ln>
                <a:solidFill>
                  <a:schemeClr val="accent1">
                    <a:lumMod val="50000"/>
                  </a:schemeClr>
                </a:solidFill>
                <a:effectLst/>
                <a:uLnTx/>
                <a:uFillTx/>
                <a:latin typeface="Calibri"/>
                <a:ea typeface="+mn-ea"/>
                <a:cs typeface="+mn-cs"/>
              </a:rPr>
              <a:t>John M</a:t>
            </a:r>
            <a:r>
              <a:rPr kumimoji="0" lang="en-US" sz="5100" b="1" i="1" u="none" strike="noStrike" kern="1200" spc="0" normalizeH="0" noProof="0" dirty="0">
                <a:ln>
                  <a:noFill/>
                </a:ln>
                <a:solidFill>
                  <a:schemeClr val="accent1">
                    <a:lumMod val="50000"/>
                  </a:schemeClr>
                </a:solidFill>
                <a:effectLst/>
                <a:uLnTx/>
                <a:uFillTx/>
                <a:latin typeface="Calibri"/>
                <a:ea typeface="+mn-ea"/>
                <a:cs typeface="+mn-cs"/>
              </a:rPr>
              <a:t>cGuire</a:t>
            </a:r>
            <a:r>
              <a:rPr lang="en-US" sz="5100" b="1" i="1" dirty="0">
                <a:solidFill>
                  <a:schemeClr val="accent1">
                    <a:lumMod val="50000"/>
                  </a:schemeClr>
                </a:solidFill>
                <a:latin typeface="Calibri"/>
              </a:rPr>
              <a:t>, M.Ed., SDA</a:t>
            </a: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5100" b="1" i="1" u="none" strike="noStrike" kern="1200" cap="all" spc="0" normalizeH="0" baseline="0" noProof="0" dirty="0">
                <a:ln>
                  <a:noFill/>
                </a:ln>
                <a:solidFill>
                  <a:schemeClr val="accent1">
                    <a:lumMod val="50000"/>
                  </a:schemeClr>
                </a:solidFill>
                <a:effectLst/>
                <a:uLnTx/>
                <a:uFillTx/>
                <a:latin typeface="Calibri"/>
                <a:ea typeface="+mn-ea"/>
                <a:cs typeface="+mn-cs"/>
              </a:rPr>
              <a:t>     				              </a:t>
            </a:r>
            <a:r>
              <a:rPr kumimoji="0" lang="en-US" sz="5100" b="1" i="1" u="none" strike="noStrike" kern="1200" spc="0" normalizeH="0" noProof="0" dirty="0">
                <a:ln>
                  <a:noFill/>
                </a:ln>
                <a:solidFill>
                  <a:schemeClr val="accent1">
                    <a:lumMod val="50000"/>
                  </a:schemeClr>
                </a:solidFill>
                <a:effectLst/>
                <a:uLnTx/>
                <a:uFillTx/>
                <a:latin typeface="Calibri"/>
                <a:ea typeface="+mn-ea"/>
                <a:cs typeface="+mn-cs"/>
              </a:rPr>
              <a:t>Senior Associate</a:t>
            </a: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5100" b="1" i="1" u="none" strike="noStrike" kern="1200" cap="all" spc="0" normalizeH="0" baseline="0" noProof="0" dirty="0">
                <a:ln>
                  <a:noFill/>
                </a:ln>
                <a:solidFill>
                  <a:schemeClr val="accent1">
                    <a:lumMod val="50000"/>
                  </a:schemeClr>
                </a:solidFill>
                <a:effectLst/>
                <a:uLnTx/>
                <a:uFillTx/>
                <a:latin typeface="Calibri"/>
                <a:ea typeface="+mn-ea"/>
                <a:cs typeface="+mn-cs"/>
              </a:rPr>
              <a:t> </a:t>
            </a:r>
          </a:p>
          <a:p>
            <a:pPr marL="0" indent="0" defTabSz="914400">
              <a:spcBef>
                <a:spcPct val="20000"/>
              </a:spcBef>
              <a:buClr>
                <a:srgbClr val="FFC52F"/>
              </a:buClr>
              <a:buSzTx/>
              <a:buNone/>
              <a:defRPr/>
            </a:pPr>
            <a:r>
              <a:rPr lang="en-US" sz="5100" b="1" i="1" cap="all" dirty="0">
                <a:solidFill>
                  <a:schemeClr val="accent1">
                    <a:lumMod val="50000"/>
                  </a:schemeClr>
                </a:solidFill>
                <a:latin typeface="Calibri"/>
              </a:rPr>
              <a:t>     		</a:t>
            </a:r>
          </a:p>
          <a:p>
            <a:pPr marL="0" indent="0" defTabSz="914400">
              <a:spcBef>
                <a:spcPct val="20000"/>
              </a:spcBef>
              <a:buClr>
                <a:srgbClr val="FFC52F"/>
              </a:buClr>
              <a:buSzTx/>
              <a:buNone/>
              <a:defRPr/>
            </a:pPr>
            <a:r>
              <a:rPr kumimoji="0" lang="en-US" sz="5100" b="1" i="1" u="none" strike="noStrike" kern="1200" spc="0" normalizeH="0" baseline="0" noProof="0" dirty="0">
                <a:ln>
                  <a:noFill/>
                </a:ln>
                <a:solidFill>
                  <a:schemeClr val="accent1">
                    <a:lumMod val="50000"/>
                  </a:schemeClr>
                </a:solidFill>
                <a:effectLst/>
                <a:uLnTx/>
                <a:uFillTx/>
                <a:latin typeface="Calibri"/>
                <a:ea typeface="+mn-ea"/>
                <a:cs typeface="+mn-cs"/>
              </a:rPr>
              <a:t>                                                 Michael Neiman, Ph.D. CCC</a:t>
            </a:r>
            <a:endParaRPr lang="en-US" sz="5100" b="1" i="1" dirty="0">
              <a:solidFill>
                <a:schemeClr val="accent1">
                  <a:lumMod val="50000"/>
                </a:schemeClr>
              </a:solidFill>
              <a:latin typeface="Calibri"/>
            </a:endParaRPr>
          </a:p>
          <a:p>
            <a:pPr marL="0" indent="0" defTabSz="914400">
              <a:spcBef>
                <a:spcPct val="20000"/>
              </a:spcBef>
              <a:buClr>
                <a:srgbClr val="FFC52F"/>
              </a:buClr>
              <a:buSzTx/>
              <a:buNone/>
              <a:defRPr/>
            </a:pPr>
            <a:r>
              <a:rPr kumimoji="0" lang="en-US" sz="5100" b="1" i="1" u="none" strike="noStrike" kern="1200" spc="0" normalizeH="0" noProof="0" dirty="0">
                <a:ln>
                  <a:noFill/>
                </a:ln>
                <a:solidFill>
                  <a:schemeClr val="accent1">
                    <a:lumMod val="50000"/>
                  </a:schemeClr>
                </a:solidFill>
                <a:effectLst/>
                <a:uLnTx/>
                <a:uFillTx/>
                <a:latin typeface="Calibri"/>
                <a:ea typeface="+mn-ea"/>
                <a:cs typeface="+mn-cs"/>
              </a:rPr>
              <a:t>                                                          Managing Director</a:t>
            </a: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lang="en-US" sz="5100" b="1" i="1" cap="all" dirty="0">
              <a:solidFill>
                <a:schemeClr val="accent1">
                  <a:lumMod val="50000"/>
                </a:schemeClr>
              </a:solidFill>
              <a:latin typeface="Calibri"/>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lang="en-US" sz="5100" b="1" i="1" cap="all" dirty="0">
              <a:solidFill>
                <a:schemeClr val="accent1">
                  <a:lumMod val="50000"/>
                </a:schemeClr>
              </a:solidFill>
              <a:latin typeface="Calibri"/>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lang="en-US" sz="5100" b="1" i="1" cap="all" dirty="0">
                <a:solidFill>
                  <a:schemeClr val="accent1">
                    <a:lumMod val="50000"/>
                  </a:schemeClr>
                </a:solidFill>
                <a:latin typeface="Calibri"/>
              </a:rPr>
              <a:t>                                         Alliance education associates, LLC</a:t>
            </a:r>
            <a:endParaRPr kumimoji="0" lang="en-US" sz="5100" b="1" i="1" u="none" strike="noStrike" kern="1200" cap="all" spc="0" normalizeH="0" baseline="0" noProof="0" dirty="0">
              <a:ln>
                <a:noFill/>
              </a:ln>
              <a:solidFill>
                <a:schemeClr val="accent1">
                  <a:lumMod val="50000"/>
                </a:scheme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842AADA-9766-404E-C185-9ED6A9B3AC4C}"/>
              </a:ext>
            </a:extLst>
          </p:cNvPr>
          <p:cNvPicPr>
            <a:picLocks noChangeAspect="1"/>
          </p:cNvPicPr>
          <p:nvPr/>
        </p:nvPicPr>
        <p:blipFill>
          <a:blip r:embed="rId2"/>
          <a:stretch>
            <a:fillRect/>
          </a:stretch>
        </p:blipFill>
        <p:spPr>
          <a:xfrm>
            <a:off x="10465210" y="0"/>
            <a:ext cx="1143672" cy="1189191"/>
          </a:xfrm>
          <a:prstGeom prst="rect">
            <a:avLst/>
          </a:prstGeom>
        </p:spPr>
      </p:pic>
      <p:sp>
        <p:nvSpPr>
          <p:cNvPr id="6" name="Slide Number Placeholder 5">
            <a:extLst>
              <a:ext uri="{FF2B5EF4-FFF2-40B4-BE49-F238E27FC236}">
                <a16:creationId xmlns:a16="http://schemas.microsoft.com/office/drawing/2014/main" id="{9395E905-CE83-0FE2-3A64-B1C8EE3B26A3}"/>
              </a:ext>
            </a:extLst>
          </p:cNvPr>
          <p:cNvSpPr>
            <a:spLocks noGrp="1"/>
          </p:cNvSpPr>
          <p:nvPr>
            <p:ph type="sldNum" sz="quarter" idx="12"/>
          </p:nvPr>
        </p:nvSpPr>
        <p:spPr/>
        <p:txBody>
          <a:bodyPr/>
          <a:lstStyle/>
          <a:p>
            <a:fld id="{73E05A65-29F5-4653-8691-1BFEC55FD5A0}" type="slidenum">
              <a:rPr lang="en-US" smtClean="0"/>
              <a:t>2</a:t>
            </a:fld>
            <a:endParaRPr lang="en-US" dirty="0"/>
          </a:p>
        </p:txBody>
      </p:sp>
      <p:sp>
        <p:nvSpPr>
          <p:cNvPr id="7" name="Footer Placeholder 6">
            <a:extLst>
              <a:ext uri="{FF2B5EF4-FFF2-40B4-BE49-F238E27FC236}">
                <a16:creationId xmlns:a16="http://schemas.microsoft.com/office/drawing/2014/main" id="{5742B054-9DE4-F128-F0FE-8331EAE7D24A}"/>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957ED893-BF1F-C934-8AA6-AE02DAA814A8}"/>
              </a:ext>
            </a:extLst>
          </p:cNvPr>
          <p:cNvPicPr>
            <a:picLocks noChangeAspect="1"/>
          </p:cNvPicPr>
          <p:nvPr/>
        </p:nvPicPr>
        <p:blipFill>
          <a:blip r:embed="rId3"/>
          <a:stretch>
            <a:fillRect/>
          </a:stretch>
        </p:blipFill>
        <p:spPr>
          <a:xfrm>
            <a:off x="136594" y="140034"/>
            <a:ext cx="1018360" cy="1255305"/>
          </a:xfrm>
          <a:prstGeom prst="rect">
            <a:avLst/>
          </a:prstGeom>
        </p:spPr>
      </p:pic>
    </p:spTree>
    <p:extLst>
      <p:ext uri="{BB962C8B-B14F-4D97-AF65-F5344CB8AC3E}">
        <p14:creationId xmlns:p14="http://schemas.microsoft.com/office/powerpoint/2010/main" val="31753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MTSS (cont.)</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20</a:t>
            </a:fld>
            <a:endParaRPr lang="en-US" dirty="0"/>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2" name="Content Placeholder 11">
            <a:extLst>
              <a:ext uri="{FF2B5EF4-FFF2-40B4-BE49-F238E27FC236}">
                <a16:creationId xmlns:a16="http://schemas.microsoft.com/office/drawing/2014/main" id="{CDC519A6-53BA-E461-E1FE-466C81250040}"/>
              </a:ext>
            </a:extLst>
          </p:cNvPr>
          <p:cNvPicPr>
            <a:picLocks noGrp="1" noChangeAspect="1"/>
          </p:cNvPicPr>
          <p:nvPr>
            <p:ph idx="1"/>
          </p:nvPr>
        </p:nvPicPr>
        <p:blipFill>
          <a:blip r:embed="rId4"/>
          <a:stretch>
            <a:fillRect/>
          </a:stretch>
        </p:blipFill>
        <p:spPr>
          <a:xfrm>
            <a:off x="211795" y="2331720"/>
            <a:ext cx="11549675" cy="4478985"/>
          </a:xfrm>
          <a:prstGeom prst="rect">
            <a:avLst/>
          </a:prstGeom>
        </p:spPr>
      </p:pic>
      <p:pic>
        <p:nvPicPr>
          <p:cNvPr id="14" name="Picture 13">
            <a:extLst>
              <a:ext uri="{FF2B5EF4-FFF2-40B4-BE49-F238E27FC236}">
                <a16:creationId xmlns:a16="http://schemas.microsoft.com/office/drawing/2014/main" id="{54E9E630-7AF4-684C-A1AD-22E5BAA0F824}"/>
              </a:ext>
            </a:extLst>
          </p:cNvPr>
          <p:cNvPicPr>
            <a:picLocks noChangeAspect="1"/>
          </p:cNvPicPr>
          <p:nvPr/>
        </p:nvPicPr>
        <p:blipFill>
          <a:blip r:embed="rId5"/>
          <a:stretch>
            <a:fillRect/>
          </a:stretch>
        </p:blipFill>
        <p:spPr>
          <a:xfrm>
            <a:off x="211795" y="132668"/>
            <a:ext cx="856666" cy="1057278"/>
          </a:xfrm>
          <a:prstGeom prst="rect">
            <a:avLst/>
          </a:prstGeom>
        </p:spPr>
      </p:pic>
    </p:spTree>
    <p:extLst>
      <p:ext uri="{BB962C8B-B14F-4D97-AF65-F5344CB8AC3E}">
        <p14:creationId xmlns:p14="http://schemas.microsoft.com/office/powerpoint/2010/main" val="73197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MTSS (cont.)</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21</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spcBef>
                <a:spcPts val="0"/>
              </a:spcBef>
              <a:buNone/>
            </a:pPr>
            <a:endParaRPr lang="en-US" sz="2400" b="1" dirty="0">
              <a:solidFill>
                <a:schemeClr val="accent1">
                  <a:lumMod val="50000"/>
                </a:schemeClr>
              </a:solidFill>
            </a:endParaRPr>
          </a:p>
          <a:p>
            <a:pPr marL="457200" lvl="1" indent="0" algn="just">
              <a:spcBef>
                <a:spcPts val="0"/>
              </a:spcBef>
              <a:buClr>
                <a:srgbClr val="FFC000"/>
              </a:buClr>
              <a:buNone/>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marL="457200" lvl="1" indent="0" algn="just">
              <a:buClr>
                <a:srgbClr val="FFC000"/>
              </a:buClr>
              <a:buNone/>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 name="Picture 9">
            <a:extLst>
              <a:ext uri="{FF2B5EF4-FFF2-40B4-BE49-F238E27FC236}">
                <a16:creationId xmlns:a16="http://schemas.microsoft.com/office/drawing/2014/main" id="{0FD1B87D-425E-FBA7-8EE3-A3915A006898}"/>
              </a:ext>
            </a:extLst>
          </p:cNvPr>
          <p:cNvPicPr>
            <a:picLocks noChangeAspect="1"/>
          </p:cNvPicPr>
          <p:nvPr/>
        </p:nvPicPr>
        <p:blipFill>
          <a:blip r:embed="rId4"/>
          <a:stretch>
            <a:fillRect/>
          </a:stretch>
        </p:blipFill>
        <p:spPr>
          <a:xfrm>
            <a:off x="262890" y="2457450"/>
            <a:ext cx="11601450" cy="4212995"/>
          </a:xfrm>
          <a:prstGeom prst="rect">
            <a:avLst/>
          </a:prstGeom>
        </p:spPr>
      </p:pic>
      <p:pic>
        <p:nvPicPr>
          <p:cNvPr id="11" name="Picture 10">
            <a:extLst>
              <a:ext uri="{FF2B5EF4-FFF2-40B4-BE49-F238E27FC236}">
                <a16:creationId xmlns:a16="http://schemas.microsoft.com/office/drawing/2014/main" id="{DBD38308-863A-1A3F-0793-B550D3EBB6DA}"/>
              </a:ext>
            </a:extLst>
          </p:cNvPr>
          <p:cNvPicPr>
            <a:picLocks noChangeAspect="1"/>
          </p:cNvPicPr>
          <p:nvPr/>
        </p:nvPicPr>
        <p:blipFill>
          <a:blip r:embed="rId5"/>
          <a:stretch>
            <a:fillRect/>
          </a:stretch>
        </p:blipFill>
        <p:spPr>
          <a:xfrm>
            <a:off x="76933" y="50837"/>
            <a:ext cx="963251" cy="1188823"/>
          </a:xfrm>
          <a:prstGeom prst="rect">
            <a:avLst/>
          </a:prstGeom>
        </p:spPr>
      </p:pic>
    </p:spTree>
    <p:extLst>
      <p:ext uri="{BB962C8B-B14F-4D97-AF65-F5344CB8AC3E}">
        <p14:creationId xmlns:p14="http://schemas.microsoft.com/office/powerpoint/2010/main" val="42386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RtI</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22</a:t>
            </a:fld>
            <a:endParaRPr lang="en-US" dirty="0"/>
          </a:p>
        </p:txBody>
      </p:sp>
      <p:sp>
        <p:nvSpPr>
          <p:cNvPr id="8" name="Content Placeholder 2"/>
          <p:cNvSpPr>
            <a:spLocks noGrp="1"/>
          </p:cNvSpPr>
          <p:nvPr>
            <p:ph idx="1"/>
          </p:nvPr>
        </p:nvSpPr>
        <p:spPr>
          <a:xfrm>
            <a:off x="-125618" y="1743396"/>
            <a:ext cx="11825056" cy="5930563"/>
          </a:xfrm>
        </p:spPr>
        <p:txBody>
          <a:bodyPr>
            <a:noAutofit/>
          </a:bodyPr>
          <a:lstStyle/>
          <a:p>
            <a:pPr marL="0" lvl="0" indent="0" algn="just">
              <a:buNone/>
            </a:pPr>
            <a:r>
              <a:rPr lang="en-US" sz="2400" b="1" dirty="0">
                <a:solidFill>
                  <a:schemeClr val="accent1">
                    <a:lumMod val="50000"/>
                  </a:schemeClr>
                </a:solidFill>
              </a:rPr>
              <a:t>      </a:t>
            </a:r>
          </a:p>
          <a:p>
            <a:pPr marL="0" lvl="0" indent="0" algn="just">
              <a:buNone/>
            </a:pPr>
            <a:r>
              <a:rPr lang="en-US" sz="2800" b="1" dirty="0">
                <a:solidFill>
                  <a:schemeClr val="accent1">
                    <a:lumMod val="50000"/>
                  </a:schemeClr>
                </a:solidFill>
              </a:rPr>
              <a:t>    Areas of Opportunity</a:t>
            </a:r>
          </a:p>
          <a:p>
            <a:pPr marL="0" lvl="0" indent="0" algn="just">
              <a:spcBef>
                <a:spcPts val="0"/>
              </a:spcBef>
              <a:buNone/>
            </a:pPr>
            <a:endParaRPr lang="en-US" sz="2000" b="1" dirty="0">
              <a:solidFill>
                <a:schemeClr val="accent1">
                  <a:lumMod val="50000"/>
                </a:schemeClr>
              </a:solidFill>
            </a:endParaRPr>
          </a:p>
          <a:p>
            <a:pPr lvl="1" algn="just">
              <a:spcBef>
                <a:spcPts val="0"/>
              </a:spcBef>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As part of the hiring process ensure that all teachers understand the ownership standard of their jobs.  </a:t>
            </a:r>
          </a:p>
          <a:p>
            <a:pPr lvl="1" algn="just">
              <a:spcBef>
                <a:spcPts val="0"/>
              </a:spcBef>
              <a:buClr>
                <a:srgbClr val="FFC000"/>
              </a:buClr>
              <a:buFont typeface="Wingdings" panose="05000000000000000000" pitchFamily="2" charset="2"/>
              <a:buChar char="ü"/>
            </a:pPr>
            <a:endParaRPr lang="en-US" sz="2800" b="1" dirty="0">
              <a:solidFill>
                <a:schemeClr val="accent1">
                  <a:lumMod val="50000"/>
                </a:schemeClr>
              </a:solidFill>
              <a:latin typeface="Calibri" panose="020F0502020204030204" pitchFamily="34" charset="0"/>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Times New Roman" panose="02020603050405020304" pitchFamily="18" charset="0"/>
              </a:rPr>
              <a:t>Consider a “reverse” MTSS process.</a:t>
            </a:r>
          </a:p>
          <a:p>
            <a:pPr marL="457200" lvl="1" indent="0" algn="just">
              <a:spcBef>
                <a:spcPts val="0"/>
              </a:spcBef>
              <a:buClr>
                <a:srgbClr val="FFC000"/>
              </a:buClr>
              <a:buNone/>
            </a:pPr>
            <a:endParaRPr lang="en-US" sz="2800" b="1" dirty="0">
              <a:solidFill>
                <a:schemeClr val="accent1">
                  <a:lumMod val="50000"/>
                </a:schemeClr>
              </a:solidFill>
              <a:latin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33E30AD3-83BE-05F7-5DC1-CE50F8EBDFFF}"/>
              </a:ext>
            </a:extLst>
          </p:cNvPr>
          <p:cNvPicPr>
            <a:picLocks noChangeAspect="1"/>
          </p:cNvPicPr>
          <p:nvPr/>
        </p:nvPicPr>
        <p:blipFill>
          <a:blip r:embed="rId4"/>
          <a:stretch>
            <a:fillRect/>
          </a:stretch>
        </p:blipFill>
        <p:spPr>
          <a:xfrm>
            <a:off x="73260" y="0"/>
            <a:ext cx="963251" cy="1188823"/>
          </a:xfrm>
          <a:prstGeom prst="rect">
            <a:avLst/>
          </a:prstGeom>
        </p:spPr>
      </p:pic>
    </p:spTree>
    <p:extLst>
      <p:ext uri="{BB962C8B-B14F-4D97-AF65-F5344CB8AC3E}">
        <p14:creationId xmlns:p14="http://schemas.microsoft.com/office/powerpoint/2010/main" val="70209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In-District Special Education Programs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23</a:t>
            </a:fld>
            <a:endParaRPr lang="en-US" dirty="0"/>
          </a:p>
        </p:txBody>
      </p:sp>
      <p:sp>
        <p:nvSpPr>
          <p:cNvPr id="8" name="Content Placeholder 2"/>
          <p:cNvSpPr>
            <a:spLocks noGrp="1"/>
          </p:cNvSpPr>
          <p:nvPr>
            <p:ph idx="1"/>
          </p:nvPr>
        </p:nvSpPr>
        <p:spPr>
          <a:xfrm>
            <a:off x="-274320" y="2000250"/>
            <a:ext cx="12310110" cy="5972177"/>
          </a:xfrm>
        </p:spPr>
        <p:txBody>
          <a:bodyPr>
            <a:noAutofit/>
          </a:bodyPr>
          <a:lstStyle/>
          <a:p>
            <a:pPr marL="0" lvl="0" indent="0" algn="just">
              <a:buNone/>
            </a:pPr>
            <a:r>
              <a:rPr lang="en-US" sz="2400" b="1" dirty="0">
                <a:solidFill>
                  <a:schemeClr val="accent1">
                    <a:lumMod val="50000"/>
                  </a:schemeClr>
                </a:solidFill>
              </a:rPr>
              <a:t>      Findings</a:t>
            </a:r>
          </a:p>
          <a:p>
            <a:pPr marL="0" lvl="0" indent="0" algn="just">
              <a:spcBef>
                <a:spcPts val="0"/>
              </a:spcBef>
              <a:buNone/>
            </a:pPr>
            <a:endParaRPr lang="en-US" sz="2000" dirty="0">
              <a:solidFill>
                <a:schemeClr val="accent1">
                  <a:lumMod val="50000"/>
                </a:schemeClr>
              </a:solidFill>
              <a:highlight>
                <a:srgbClr val="FFFF00"/>
              </a:highlight>
            </a:endParaRPr>
          </a:p>
          <a:p>
            <a:pPr marL="457200" lvl="1" indent="0" algn="just">
              <a:spcBef>
                <a:spcPts val="0"/>
              </a:spcBef>
              <a:buClr>
                <a:srgbClr val="FFC000"/>
              </a:buClr>
              <a:buNone/>
            </a:pPr>
            <a:r>
              <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rPr>
              <a:t>The District had established a continuum of special education instructional programs, as follows:</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rPr>
              <a:t>Elementary and Intermediate Schools – 6:1:2 (K-5); 8:1:2 (K-2); 8:1:1 (3-5); 15:1 (K-5); ICT (K-5); CT (Dir and Ind) (K-5); Resource Room (K- 5); and Related Services K-5).</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rPr>
              <a:t>Middle School – 15:1 (Core Subjects) (6-8); ICT (Core Subjects) (6-8); CT (Dir. and Ind.)  (6-8); Res. Room (6-8); and Related Services.</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rPr>
              <a:t>High School – 15:1 (Core Subjects (9-12); 12:1:1 Life Skills; ICT (Core Subjects) (9-12); CT (Dir. and Ind.) (9-12); Res. Room (9-12); and Related Services.</a:t>
            </a:r>
          </a:p>
          <a:p>
            <a:pPr lvl="1" algn="just">
              <a:spcBef>
                <a:spcPts val="0"/>
              </a:spcBef>
              <a:buClr>
                <a:srgbClr val="FFC000"/>
              </a:buClr>
              <a:buFont typeface="Wingdings" panose="05000000000000000000" pitchFamily="2" charset="2"/>
              <a:buChar char="ü"/>
            </a:pPr>
            <a:endParaRPr lang="en-US" sz="18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E5D4B617-08DA-582E-9821-3129A8E3D8C9}"/>
              </a:ext>
            </a:extLst>
          </p:cNvPr>
          <p:cNvPicPr>
            <a:picLocks noChangeAspect="1"/>
          </p:cNvPicPr>
          <p:nvPr/>
        </p:nvPicPr>
        <p:blipFill>
          <a:blip r:embed="rId4"/>
          <a:stretch>
            <a:fillRect/>
          </a:stretch>
        </p:blipFill>
        <p:spPr>
          <a:xfrm>
            <a:off x="73260" y="0"/>
            <a:ext cx="963251" cy="1188823"/>
          </a:xfrm>
          <a:prstGeom prst="rect">
            <a:avLst/>
          </a:prstGeom>
        </p:spPr>
      </p:pic>
    </p:spTree>
    <p:extLst>
      <p:ext uri="{BB962C8B-B14F-4D97-AF65-F5344CB8AC3E}">
        <p14:creationId xmlns:p14="http://schemas.microsoft.com/office/powerpoint/2010/main" val="334519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382F-EADD-3AA8-CE52-A2104425C811}"/>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4BDD7A28-89D1-EA82-3C50-0F643F54D60A}"/>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In-District Special Education Programs (cont.)</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4094A1AD-24F1-0FD5-B2FC-1C00A638D631}"/>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24</a:t>
            </a:fld>
            <a:endParaRPr lang="en-US" dirty="0"/>
          </a:p>
        </p:txBody>
      </p:sp>
      <p:sp>
        <p:nvSpPr>
          <p:cNvPr id="8" name="Content Placeholder 2">
            <a:extLst>
              <a:ext uri="{FF2B5EF4-FFF2-40B4-BE49-F238E27FC236}">
                <a16:creationId xmlns:a16="http://schemas.microsoft.com/office/drawing/2014/main" id="{91C84534-E26E-F29B-1D3D-1449CD0D3068}"/>
              </a:ext>
            </a:extLst>
          </p:cNvPr>
          <p:cNvSpPr>
            <a:spLocks noGrp="1"/>
          </p:cNvSpPr>
          <p:nvPr>
            <p:ph idx="1"/>
          </p:nvPr>
        </p:nvSpPr>
        <p:spPr>
          <a:xfrm>
            <a:off x="-274320" y="2000250"/>
            <a:ext cx="12310110" cy="5972177"/>
          </a:xfrm>
        </p:spPr>
        <p:txBody>
          <a:bodyPr>
            <a:noAutofit/>
          </a:bodyPr>
          <a:lstStyle/>
          <a:p>
            <a:pPr marL="457200" lvl="1" indent="0" algn="just">
              <a:spcBef>
                <a:spcPts val="0"/>
              </a:spcBef>
              <a:buClr>
                <a:srgbClr val="FFC000"/>
              </a:buClr>
              <a:buNone/>
            </a:pPr>
            <a:endPar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rPr>
              <a:t>With respect to student achievement, it is notable that as indicated in Figure 5,  the District’s achievement gap has also closed in the last 5 academic school years for math (-2) but increased 7 for ELA.</a:t>
            </a:r>
            <a:endParaRPr lang="en-US" sz="18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89A9055F-98E7-60CB-8D0C-25B9F4E9D8A0}"/>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D812A05F-92AC-9B3D-1153-B6E3F6CF971B}"/>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92357015-AFE0-914D-E6CD-F5CEE3E289A4}"/>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70B85203-B2AC-9813-76A1-169EA3B77905}"/>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36319B56-5815-A640-F44A-877246FF3191}"/>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DE605A90-1C64-479E-8DC5-B9A39382BFEE}"/>
              </a:ext>
            </a:extLst>
          </p:cNvPr>
          <p:cNvPicPr>
            <a:picLocks noChangeAspect="1"/>
          </p:cNvPicPr>
          <p:nvPr/>
        </p:nvPicPr>
        <p:blipFill>
          <a:blip r:embed="rId4"/>
          <a:stretch>
            <a:fillRect/>
          </a:stretch>
        </p:blipFill>
        <p:spPr>
          <a:xfrm>
            <a:off x="73260" y="0"/>
            <a:ext cx="963251" cy="1188823"/>
          </a:xfrm>
          <a:prstGeom prst="rect">
            <a:avLst/>
          </a:prstGeom>
        </p:spPr>
      </p:pic>
      <p:pic>
        <p:nvPicPr>
          <p:cNvPr id="6" name="Picture 5">
            <a:extLst>
              <a:ext uri="{FF2B5EF4-FFF2-40B4-BE49-F238E27FC236}">
                <a16:creationId xmlns:a16="http://schemas.microsoft.com/office/drawing/2014/main" id="{93639C5C-C021-9F44-99D1-5B99D18B241F}"/>
              </a:ext>
            </a:extLst>
          </p:cNvPr>
          <p:cNvPicPr>
            <a:picLocks noChangeAspect="1"/>
          </p:cNvPicPr>
          <p:nvPr/>
        </p:nvPicPr>
        <p:blipFill>
          <a:blip r:embed="rId5"/>
          <a:stretch>
            <a:fillRect/>
          </a:stretch>
        </p:blipFill>
        <p:spPr>
          <a:xfrm>
            <a:off x="-171450" y="3700099"/>
            <a:ext cx="12127229" cy="3193983"/>
          </a:xfrm>
          <a:prstGeom prst="rect">
            <a:avLst/>
          </a:prstGeom>
        </p:spPr>
      </p:pic>
    </p:spTree>
    <p:extLst>
      <p:ext uri="{BB962C8B-B14F-4D97-AF65-F5344CB8AC3E}">
        <p14:creationId xmlns:p14="http://schemas.microsoft.com/office/powerpoint/2010/main" val="160846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In-District Special Education Programs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25</a:t>
            </a:fld>
            <a:endParaRPr lang="en-US" dirty="0"/>
          </a:p>
        </p:txBody>
      </p:sp>
      <p:sp>
        <p:nvSpPr>
          <p:cNvPr id="8" name="Content Placeholder 2"/>
          <p:cNvSpPr>
            <a:spLocks noGrp="1"/>
          </p:cNvSpPr>
          <p:nvPr>
            <p:ph idx="1"/>
          </p:nvPr>
        </p:nvSpPr>
        <p:spPr>
          <a:xfrm>
            <a:off x="-537210" y="1461456"/>
            <a:ext cx="12492990" cy="5930563"/>
          </a:xfrm>
        </p:spPr>
        <p:txBody>
          <a:bodyPr>
            <a:noAutofit/>
          </a:bodyPr>
          <a:lstStyle/>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rPr>
              <a:t>The District’s graduation 5-year rate for the SWD cohorts is 82.4 and is a full point higher than the ACSDs during this same time period.  It is notable that the IEP review suggested Transition Plans for secondary students were consistently well-written and complete. </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4946E939-CB6A-166B-7721-E057D6D4B93B}"/>
              </a:ext>
            </a:extLst>
          </p:cNvPr>
          <p:cNvPicPr>
            <a:picLocks noChangeAspect="1"/>
          </p:cNvPicPr>
          <p:nvPr/>
        </p:nvPicPr>
        <p:blipFill>
          <a:blip r:embed="rId4"/>
          <a:stretch>
            <a:fillRect/>
          </a:stretch>
        </p:blipFill>
        <p:spPr>
          <a:xfrm>
            <a:off x="196554" y="101113"/>
            <a:ext cx="963251" cy="1188823"/>
          </a:xfrm>
          <a:prstGeom prst="rect">
            <a:avLst/>
          </a:prstGeom>
        </p:spPr>
      </p:pic>
      <p:pic>
        <p:nvPicPr>
          <p:cNvPr id="6" name="Picture 5">
            <a:extLst>
              <a:ext uri="{FF2B5EF4-FFF2-40B4-BE49-F238E27FC236}">
                <a16:creationId xmlns:a16="http://schemas.microsoft.com/office/drawing/2014/main" id="{26ECE636-0042-AB8C-7BAE-F4F1222E9037}"/>
              </a:ext>
            </a:extLst>
          </p:cNvPr>
          <p:cNvPicPr>
            <a:picLocks noChangeAspect="1"/>
          </p:cNvPicPr>
          <p:nvPr/>
        </p:nvPicPr>
        <p:blipFill>
          <a:blip r:embed="rId5"/>
          <a:stretch>
            <a:fillRect/>
          </a:stretch>
        </p:blipFill>
        <p:spPr>
          <a:xfrm>
            <a:off x="0" y="3318716"/>
            <a:ext cx="11830050" cy="3539284"/>
          </a:xfrm>
          <a:prstGeom prst="rect">
            <a:avLst/>
          </a:prstGeom>
        </p:spPr>
      </p:pic>
    </p:spTree>
    <p:extLst>
      <p:ext uri="{BB962C8B-B14F-4D97-AF65-F5344CB8AC3E}">
        <p14:creationId xmlns:p14="http://schemas.microsoft.com/office/powerpoint/2010/main" val="2347345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In-District Special Education Programs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26</a:t>
            </a:fld>
            <a:endParaRPr lang="en-US" dirty="0"/>
          </a:p>
        </p:txBody>
      </p:sp>
      <p:sp>
        <p:nvSpPr>
          <p:cNvPr id="8" name="Content Placeholder 2"/>
          <p:cNvSpPr>
            <a:spLocks noGrp="1"/>
          </p:cNvSpPr>
          <p:nvPr>
            <p:ph idx="1"/>
          </p:nvPr>
        </p:nvSpPr>
        <p:spPr>
          <a:xfrm>
            <a:off x="-79898" y="2041864"/>
            <a:ext cx="11825056" cy="5930563"/>
          </a:xfrm>
        </p:spPr>
        <p:txBody>
          <a:bodyPr>
            <a:noAutofit/>
          </a:bodyPr>
          <a:lstStyle/>
          <a:p>
            <a:pPr marL="0" lvl="0" indent="0" algn="just">
              <a:buNone/>
            </a:pPr>
            <a:r>
              <a:rPr lang="en-US" sz="2400" b="1" dirty="0">
                <a:solidFill>
                  <a:schemeClr val="accent1">
                    <a:lumMod val="50000"/>
                  </a:schemeClr>
                </a:solidFill>
              </a:rPr>
              <a:t>      Areas of Opportunity</a:t>
            </a:r>
          </a:p>
          <a:p>
            <a:pPr marL="0" lvl="0" indent="0" algn="just">
              <a:spcBef>
                <a:spcPts val="0"/>
              </a:spcBef>
              <a:buNone/>
            </a:pPr>
            <a:endParaRPr lang="en-US" sz="2000" dirty="0">
              <a:solidFill>
                <a:schemeClr val="accent1">
                  <a:lumMod val="50000"/>
                </a:schemeClr>
              </a:solidFill>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rPr>
              <a:t>Introduce vertical articulation teams.</a:t>
            </a:r>
          </a:p>
          <a:p>
            <a:pPr marL="457200" lvl="1" indent="0" algn="just">
              <a:spcBef>
                <a:spcPts val="0"/>
              </a:spcBef>
              <a:buClr>
                <a:srgbClr val="FFC000"/>
              </a:buClr>
              <a:buNone/>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rPr>
              <a:t>Continue to assess the ICT model at all schools to ensure there is adequate co-planning, general education-special education dyads, and master scheduling of students to ensure its optimal success.   Expand RSP roles in co-teaching.</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rPr>
              <a:t>There are several suggestions in the report to improve graduation rates for all SWDs.</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marL="457200" lvl="1" indent="0" algn="just">
              <a:spcBef>
                <a:spcPts val="0"/>
              </a:spcBef>
              <a:buClr>
                <a:srgbClr val="FFC000"/>
              </a:buClr>
              <a:buNone/>
            </a:pPr>
            <a:endParaRPr lang="en-US" sz="1800" dirty="0">
              <a:solidFill>
                <a:schemeClr val="accent1">
                  <a:lumMod val="50000"/>
                </a:schemeClr>
              </a:solidFill>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18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54823E22-A53C-1A49-176C-91442BE7F44B}"/>
              </a:ext>
            </a:extLst>
          </p:cNvPr>
          <p:cNvPicPr>
            <a:picLocks noChangeAspect="1"/>
          </p:cNvPicPr>
          <p:nvPr/>
        </p:nvPicPr>
        <p:blipFill>
          <a:blip r:embed="rId4"/>
          <a:stretch>
            <a:fillRect/>
          </a:stretch>
        </p:blipFill>
        <p:spPr>
          <a:xfrm>
            <a:off x="162264" y="85160"/>
            <a:ext cx="963251" cy="1188823"/>
          </a:xfrm>
          <a:prstGeom prst="rect">
            <a:avLst/>
          </a:prstGeom>
        </p:spPr>
      </p:pic>
    </p:spTree>
    <p:extLst>
      <p:ext uri="{BB962C8B-B14F-4D97-AF65-F5344CB8AC3E}">
        <p14:creationId xmlns:p14="http://schemas.microsoft.com/office/powerpoint/2010/main" val="2795688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Continuum of Supports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Out of District Placements</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27</a:t>
            </a:fld>
            <a:endParaRPr lang="en-US" dirty="0"/>
          </a:p>
        </p:txBody>
      </p:sp>
      <p:sp>
        <p:nvSpPr>
          <p:cNvPr id="8" name="Content Placeholder 2"/>
          <p:cNvSpPr>
            <a:spLocks noGrp="1"/>
          </p:cNvSpPr>
          <p:nvPr>
            <p:ph idx="1"/>
          </p:nvPr>
        </p:nvSpPr>
        <p:spPr>
          <a:xfrm>
            <a:off x="118982" y="875193"/>
            <a:ext cx="11731641" cy="5148417"/>
          </a:xfrm>
        </p:spPr>
        <p:txBody>
          <a:bodyPr>
            <a:noAutofit/>
          </a:bodyPr>
          <a:lstStyle/>
          <a:p>
            <a:pPr marL="0" lvl="0" indent="0" algn="just">
              <a:buNone/>
            </a:pPr>
            <a:endParaRPr lang="en-US" dirty="0">
              <a:solidFill>
                <a:schemeClr val="accent1">
                  <a:lumMod val="50000"/>
                </a:schemeClr>
              </a:solidFill>
              <a:latin typeface="Calibri" panose="020F0502020204030204" pitchFamily="34" charset="0"/>
              <a:cs typeface="Times New Roman" panose="02020603050405020304" pitchFamily="18" charset="0"/>
            </a:endParaRPr>
          </a:p>
          <a:p>
            <a:pPr marL="0" lvl="0" indent="0" algn="just">
              <a:buNone/>
            </a:pPr>
            <a:endParaRPr lang="en-US" sz="2000" b="1" dirty="0">
              <a:solidFill>
                <a:schemeClr val="accent1">
                  <a:lumMod val="50000"/>
                </a:schemeClr>
              </a:solidFill>
            </a:endParaRPr>
          </a:p>
          <a:p>
            <a:pPr marL="0" lvl="0" indent="0" algn="just">
              <a:buNone/>
            </a:pPr>
            <a:endParaRPr lang="en-US" sz="2500" b="1" dirty="0">
              <a:solidFill>
                <a:schemeClr val="accent1">
                  <a:lumMod val="50000"/>
                </a:schemeClr>
              </a:solidFill>
            </a:endParaRPr>
          </a:p>
          <a:p>
            <a:pPr marL="0" lvl="0" indent="0" algn="just">
              <a:buNone/>
            </a:pPr>
            <a:r>
              <a:rPr lang="en-US" sz="2500" b="1" dirty="0">
                <a:solidFill>
                  <a:schemeClr val="accent1">
                    <a:lumMod val="50000"/>
                  </a:schemeClr>
                </a:solidFill>
              </a:rPr>
              <a:t>Primary Findings</a:t>
            </a:r>
          </a:p>
          <a:p>
            <a:pPr marL="0" lvl="0" indent="0" algn="just">
              <a:buNone/>
            </a:pPr>
            <a:endParaRPr lang="en-US" sz="2500" b="1" dirty="0">
              <a:solidFill>
                <a:schemeClr val="accent1">
                  <a:lumMod val="50000"/>
                </a:schemeClr>
              </a:solidFill>
            </a:endParaRPr>
          </a:p>
          <a:p>
            <a:pPr marL="742950" marR="0" lvl="1" indent="-285750" algn="just" defTabSz="4572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ü"/>
              <a:tabLst/>
              <a:defRPr/>
            </a:pPr>
            <a:r>
              <a:rPr kumimoji="0" lang="en-US" sz="2500" b="1" i="0" u="none" strike="noStrike" kern="1200" cap="none" spc="0" normalizeH="0" baseline="0" noProof="0" dirty="0">
                <a:ln>
                  <a:noFill/>
                </a:ln>
                <a:solidFill>
                  <a:srgbClr val="B31166">
                    <a:lumMod val="50000"/>
                  </a:srgbClr>
                </a:solidFill>
                <a:effectLst/>
                <a:uLnTx/>
                <a:uFillTx/>
                <a:latin typeface="Calibri" panose="020F0502020204030204" pitchFamily="34" charset="0"/>
                <a:ea typeface="Wingdings" panose="05000000000000000000" pitchFamily="2" charset="2"/>
                <a:cs typeface="Times New Roman" panose="02020603050405020304" pitchFamily="18" charset="0"/>
              </a:rPr>
              <a:t>Those responding was that the out of District program placements were appropriate to the needs of the individual students.  The data is consistent with this perception with respect to the percentage of SWDs in OODs and the demographics (e.g., grade and types of disabilities).</a:t>
            </a:r>
            <a:endParaRPr lang="en-US" sz="2500" b="1" dirty="0">
              <a:solidFill>
                <a:srgbClr val="B31166">
                  <a:lumMod val="50000"/>
                </a:srgbClr>
              </a:solidFill>
              <a:latin typeface="Calibri" panose="020F0502020204030204" pitchFamily="34" charset="0"/>
              <a:ea typeface="Wingdings" panose="05000000000000000000" pitchFamily="2" charset="2"/>
              <a:cs typeface="Times New Roman" panose="02020603050405020304" pitchFamily="18" charset="0"/>
            </a:endParaRPr>
          </a:p>
          <a:p>
            <a:pPr marL="457200" marR="0" lvl="1" indent="0" algn="just" defTabSz="457200" rtl="0" eaLnBrk="1" fontAlgn="auto" latinLnBrk="0" hangingPunct="1">
              <a:lnSpc>
                <a:spcPct val="100000"/>
              </a:lnSpc>
              <a:spcBef>
                <a:spcPts val="0"/>
              </a:spcBef>
              <a:spcAft>
                <a:spcPts val="0"/>
              </a:spcAft>
              <a:buClr>
                <a:srgbClr val="FFC000"/>
              </a:buClr>
              <a:buSzPct val="80000"/>
              <a:buNone/>
              <a:tabLst/>
              <a:defRPr/>
            </a:pPr>
            <a:endParaRPr lang="en-US" sz="2500" b="1" dirty="0">
              <a:solidFill>
                <a:srgbClr val="002060"/>
              </a:solidFill>
            </a:endParaRPr>
          </a:p>
          <a:p>
            <a:pPr marL="0" marR="0" lvl="0" indent="0" algn="just" defTabSz="914400" rtl="0" eaLnBrk="1" fontAlgn="auto" latinLnBrk="0" hangingPunct="1">
              <a:lnSpc>
                <a:spcPct val="100000"/>
              </a:lnSpc>
              <a:spcBef>
                <a:spcPct val="20000"/>
              </a:spcBef>
              <a:spcAft>
                <a:spcPts val="0"/>
              </a:spcAft>
              <a:buClr>
                <a:srgbClr val="FFC52F"/>
              </a:buClr>
              <a:buSzTx/>
              <a:buNone/>
              <a:tabLst/>
              <a:defRPr/>
            </a:pPr>
            <a:r>
              <a:rPr kumimoji="0" lang="en-US" sz="2500" b="1" i="0" u="none" strike="noStrike" kern="1200" cap="none" spc="0" normalizeH="0" baseline="0" noProof="0" dirty="0">
                <a:ln>
                  <a:noFill/>
                </a:ln>
                <a:solidFill>
                  <a:schemeClr val="accent1">
                    <a:lumMod val="50000"/>
                  </a:schemeClr>
                </a:solidFill>
                <a:effectLst/>
                <a:uLnTx/>
                <a:uFillTx/>
                <a:latin typeface="Calibri"/>
                <a:ea typeface="+mn-ea"/>
                <a:cs typeface="+mn-cs"/>
              </a:rPr>
              <a:t>Areas </a:t>
            </a:r>
            <a:r>
              <a:rPr lang="en-US" sz="2500" b="1" dirty="0">
                <a:solidFill>
                  <a:schemeClr val="accent1">
                    <a:lumMod val="50000"/>
                  </a:schemeClr>
                </a:solidFill>
                <a:latin typeface="Calibri"/>
              </a:rPr>
              <a:t>of Opportunity</a:t>
            </a:r>
            <a:endParaRPr kumimoji="0" lang="en-US" sz="2500" b="1" i="0" u="none" strike="noStrike" kern="1200" cap="none" spc="0" normalizeH="0" baseline="0" noProof="0" dirty="0">
              <a:ln>
                <a:noFill/>
              </a:ln>
              <a:solidFill>
                <a:schemeClr val="accent1">
                  <a:lumMod val="50000"/>
                </a:schemeClr>
              </a:solidFill>
              <a:effectLst/>
              <a:uLnTx/>
              <a:uFillTx/>
              <a:latin typeface="Calibri"/>
              <a:ea typeface="+mn-ea"/>
              <a:cs typeface="+mn-cs"/>
            </a:endParaRPr>
          </a:p>
          <a:p>
            <a:pPr lvl="1" algn="just">
              <a:spcBef>
                <a:spcPts val="0"/>
              </a:spcBef>
              <a:buClr>
                <a:srgbClr val="FFC000"/>
              </a:buClr>
              <a:buFont typeface="Wingdings" panose="05000000000000000000" pitchFamily="2" charset="2"/>
              <a:buChar char="ü"/>
            </a:pPr>
            <a:endParaRPr lang="en-US" sz="2500" dirty="0">
              <a:solidFill>
                <a:schemeClr val="accent1">
                  <a:lumMod val="50000"/>
                </a:schemeClr>
              </a:solidFill>
              <a:effectLst/>
              <a:latin typeface="Calibri" panose="020F0502020204030204" pitchFamily="34" charset="0"/>
              <a:ea typeface="Wingdings" panose="05000000000000000000" pitchFamily="2" charset="2"/>
              <a:cs typeface="Times New Roman" panose="02020603050405020304" pitchFamily="18" charset="0"/>
            </a:endParaRPr>
          </a:p>
          <a:p>
            <a:pPr lvl="1" algn="just">
              <a:spcBef>
                <a:spcPts val="0"/>
              </a:spcBef>
              <a:buClr>
                <a:srgbClr val="FFC000"/>
              </a:buClr>
              <a:buFont typeface="Wingdings" panose="05000000000000000000" pitchFamily="2" charset="2"/>
              <a:buChar char="ü"/>
            </a:pPr>
            <a:r>
              <a:rPr kumimoji="0" lang="en-US" sz="2500" b="1" i="0" u="none" strike="noStrike" kern="1200" cap="none" spc="0" normalizeH="0" baseline="0" noProof="0" dirty="0">
                <a:ln>
                  <a:noFill/>
                </a:ln>
                <a:solidFill>
                  <a:srgbClr val="B31166">
                    <a:lumMod val="50000"/>
                  </a:srgbClr>
                </a:solidFill>
                <a:effectLst/>
                <a:uLnTx/>
                <a:uFillTx/>
                <a:latin typeface="Calibri" panose="020F0502020204030204" pitchFamily="34" charset="0"/>
                <a:ea typeface="Wingdings" panose="05000000000000000000" pitchFamily="2" charset="2"/>
                <a:cs typeface="Times New Roman" panose="02020603050405020304" pitchFamily="18" charset="0"/>
              </a:rPr>
              <a:t>Continue to focus on requisite capacities to serve SWDs in the District.</a:t>
            </a: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 name="Picture 9">
            <a:extLst>
              <a:ext uri="{FF2B5EF4-FFF2-40B4-BE49-F238E27FC236}">
                <a16:creationId xmlns:a16="http://schemas.microsoft.com/office/drawing/2014/main" id="{E1E32BB2-1160-D90C-A96C-3989BA3C6524}"/>
              </a:ext>
            </a:extLst>
          </p:cNvPr>
          <p:cNvPicPr>
            <a:picLocks noChangeAspect="1"/>
          </p:cNvPicPr>
          <p:nvPr/>
        </p:nvPicPr>
        <p:blipFill>
          <a:blip r:embed="rId4"/>
          <a:stretch>
            <a:fillRect/>
          </a:stretch>
        </p:blipFill>
        <p:spPr>
          <a:xfrm>
            <a:off x="118982" y="78652"/>
            <a:ext cx="963251" cy="1188823"/>
          </a:xfrm>
          <a:prstGeom prst="rect">
            <a:avLst/>
          </a:prstGeom>
        </p:spPr>
      </p:pic>
    </p:spTree>
    <p:extLst>
      <p:ext uri="{BB962C8B-B14F-4D97-AF65-F5344CB8AC3E}">
        <p14:creationId xmlns:p14="http://schemas.microsoft.com/office/powerpoint/2010/main" val="105131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Summary and Final Commentary</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28</a:t>
            </a:fld>
            <a:endParaRPr lang="en-US" dirty="0"/>
          </a:p>
        </p:txBody>
      </p:sp>
      <p:sp>
        <p:nvSpPr>
          <p:cNvPr id="8" name="Content Placeholder 2"/>
          <p:cNvSpPr>
            <a:spLocks noGrp="1"/>
          </p:cNvSpPr>
          <p:nvPr>
            <p:ph idx="1"/>
          </p:nvPr>
        </p:nvSpPr>
        <p:spPr>
          <a:xfrm>
            <a:off x="52408" y="1929384"/>
            <a:ext cx="11962808" cy="6043043"/>
          </a:xfrm>
        </p:spPr>
        <p:txBody>
          <a:bodyPr>
            <a:noAutofit/>
          </a:bodyPr>
          <a:lstStyle/>
          <a:p>
            <a:pPr marL="0" lvl="0" indent="0" algn="just">
              <a:buNone/>
            </a:pPr>
            <a:endParaRPr lang="en-US" sz="1850" dirty="0">
              <a:solidFill>
                <a:schemeClr val="accent1">
                  <a:lumMod val="50000"/>
                </a:schemeClr>
              </a:solidFill>
              <a:latin typeface="Calibri" panose="020F0502020204030204" pitchFamily="34" charset="0"/>
              <a:cs typeface="Times New Roman" panose="02020603050405020304" pitchFamily="18" charset="0"/>
            </a:endParaRPr>
          </a:p>
          <a:p>
            <a:pPr marL="114300" marR="194310" indent="0" algn="just">
              <a:spcBef>
                <a:spcPts val="0"/>
              </a:spcBef>
              <a:spcAft>
                <a:spcPts val="0"/>
              </a:spcAft>
              <a:buNone/>
            </a:pPr>
            <a:endParaRPr lang="en-US" sz="1850" b="1" dirty="0">
              <a:solidFill>
                <a:schemeClr val="accent1">
                  <a:lumMod val="5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 marR="194310" indent="0" algn="just">
              <a:spcBef>
                <a:spcPts val="0"/>
              </a:spcBef>
              <a:spcAft>
                <a:spcPts val="0"/>
              </a:spcAft>
              <a:buNone/>
            </a:pPr>
            <a:r>
              <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This analysis revealed many celebrations and areas of commendation that include  staffing levels that are within expectations, staffing levels that “across the board” are within expectations, and SWD graduation rates.  The authors also identified several areas of opportunities that leadership may consider enhancing its programming for struggling and differently-abled learners, which we are including under the original corresponding components in the document. </a:t>
            </a:r>
            <a:endParaRPr lang="en-US" sz="1850" b="1" dirty="0">
              <a:solidFill>
                <a:schemeClr val="accent1">
                  <a:lumMod val="5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8474535-DD1F-43D4-2EB4-D11BE4AFA487}"/>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26DFE6A5-2B4C-71E1-1008-C22B9092A8A0}"/>
              </a:ext>
            </a:extLst>
          </p:cNvPr>
          <p:cNvPicPr>
            <a:picLocks noChangeAspect="1"/>
          </p:cNvPicPr>
          <p:nvPr/>
        </p:nvPicPr>
        <p:blipFill>
          <a:blip r:embed="rId4"/>
          <a:stretch>
            <a:fillRect/>
          </a:stretch>
        </p:blipFill>
        <p:spPr>
          <a:xfrm>
            <a:off x="207984" y="31146"/>
            <a:ext cx="963251" cy="1188823"/>
          </a:xfrm>
          <a:prstGeom prst="rect">
            <a:avLst/>
          </a:prstGeom>
        </p:spPr>
      </p:pic>
    </p:spTree>
    <p:extLst>
      <p:ext uri="{BB962C8B-B14F-4D97-AF65-F5344CB8AC3E}">
        <p14:creationId xmlns:p14="http://schemas.microsoft.com/office/powerpoint/2010/main" val="402023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EDE2-D4D8-D7ED-C745-D5171914FD30}"/>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AEC444CB-4D48-A1DF-3616-F5057643A644}"/>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Summary and Final Commentary (cont.)</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8080779F-F744-85FC-59CC-6EBD13E3E95A}"/>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29</a:t>
            </a:fld>
            <a:endParaRPr lang="en-US" dirty="0"/>
          </a:p>
        </p:txBody>
      </p:sp>
      <p:sp>
        <p:nvSpPr>
          <p:cNvPr id="8" name="Content Placeholder 2">
            <a:extLst>
              <a:ext uri="{FF2B5EF4-FFF2-40B4-BE49-F238E27FC236}">
                <a16:creationId xmlns:a16="http://schemas.microsoft.com/office/drawing/2014/main" id="{119A6AA7-9973-2A8D-3E4F-D8E910AFD554}"/>
              </a:ext>
            </a:extLst>
          </p:cNvPr>
          <p:cNvSpPr>
            <a:spLocks noGrp="1"/>
          </p:cNvSpPr>
          <p:nvPr>
            <p:ph idx="1"/>
          </p:nvPr>
        </p:nvSpPr>
        <p:spPr>
          <a:xfrm>
            <a:off x="52408" y="1929384"/>
            <a:ext cx="11962808" cy="6043043"/>
          </a:xfrm>
        </p:spPr>
        <p:txBody>
          <a:bodyPr>
            <a:noAutofit/>
          </a:bodyPr>
          <a:lstStyle/>
          <a:p>
            <a:pPr marL="114300" marR="194310" indent="0" algn="just">
              <a:spcBef>
                <a:spcPts val="0"/>
              </a:spcBef>
              <a:spcAft>
                <a:spcPts val="0"/>
              </a:spcAft>
              <a:buNone/>
            </a:pPr>
            <a:endPar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14300" marR="194310" indent="0" algn="just">
              <a:spcBef>
                <a:spcPts val="0"/>
              </a:spcBef>
              <a:spcAft>
                <a:spcPts val="0"/>
              </a:spcAft>
              <a:buNone/>
            </a:pPr>
            <a:r>
              <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The authors postulate that the following areas may be of most immediate value in that they have both programmatic and fiscal implications and are offered for consideration as part of the District’s strategic planning and, although the two areas are intertwined, we have presented them with respect to organizational and programmatic considerations.</a:t>
            </a:r>
          </a:p>
          <a:p>
            <a:pPr marL="114300" marR="194310" indent="0" algn="just">
              <a:spcBef>
                <a:spcPts val="0"/>
              </a:spcBef>
              <a:spcAft>
                <a:spcPts val="0"/>
              </a:spcAft>
              <a:buNone/>
            </a:pPr>
            <a:endParaRPr lang="en-US" sz="1850" b="1" dirty="0">
              <a:solidFill>
                <a:schemeClr val="accent1">
                  <a:lumMod val="5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2F370D52-ED94-3C55-DBB6-25862622F51E}"/>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756EFD01-8DC0-7F3D-D6CB-1CE624933EEB}"/>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C1F20860-1E35-C5D5-76C2-C56C54153F26}"/>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164C698-C950-677E-796C-F373F2EB36EE}"/>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51C5484D-4B67-E4F3-6269-36ED5F8B03F5}"/>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96CA24AF-DA9A-C724-A22C-87E8C4F72736}"/>
              </a:ext>
            </a:extLst>
          </p:cNvPr>
          <p:cNvPicPr>
            <a:picLocks noChangeAspect="1"/>
          </p:cNvPicPr>
          <p:nvPr/>
        </p:nvPicPr>
        <p:blipFill>
          <a:blip r:embed="rId4"/>
          <a:stretch>
            <a:fillRect/>
          </a:stretch>
        </p:blipFill>
        <p:spPr>
          <a:xfrm>
            <a:off x="207984" y="31146"/>
            <a:ext cx="963251" cy="1188823"/>
          </a:xfrm>
          <a:prstGeom prst="rect">
            <a:avLst/>
          </a:prstGeom>
        </p:spPr>
      </p:pic>
    </p:spTree>
    <p:extLst>
      <p:ext uri="{BB962C8B-B14F-4D97-AF65-F5344CB8AC3E}">
        <p14:creationId xmlns:p14="http://schemas.microsoft.com/office/powerpoint/2010/main" val="358819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4C32-A008-3AB2-84EB-4388B8AB9DD1}"/>
              </a:ext>
            </a:extLst>
          </p:cNvPr>
          <p:cNvSpPr>
            <a:spLocks noGrp="1"/>
          </p:cNvSpPr>
          <p:nvPr>
            <p:ph type="title"/>
          </p:nvPr>
        </p:nvSpPr>
        <p:spPr>
          <a:xfrm>
            <a:off x="1154954" y="660399"/>
            <a:ext cx="9474946" cy="1080795"/>
          </a:xfrm>
        </p:spPr>
        <p:txBody>
          <a:bodyPr/>
          <a:lstStyle/>
          <a:p>
            <a:pPr algn="ctr"/>
            <a:r>
              <a:rPr lang="en-US" b="1" dirty="0"/>
              <a:t>Presentation Overview</a:t>
            </a:r>
            <a:endParaRPr lang="en-US" dirty="0"/>
          </a:p>
        </p:txBody>
      </p:sp>
      <p:sp>
        <p:nvSpPr>
          <p:cNvPr id="3" name="Content Placeholder 2">
            <a:extLst>
              <a:ext uri="{FF2B5EF4-FFF2-40B4-BE49-F238E27FC236}">
                <a16:creationId xmlns:a16="http://schemas.microsoft.com/office/drawing/2014/main" id="{862CA823-1D84-2615-9C31-B195100B2B40}"/>
              </a:ext>
            </a:extLst>
          </p:cNvPr>
          <p:cNvSpPr>
            <a:spLocks noGrp="1"/>
          </p:cNvSpPr>
          <p:nvPr>
            <p:ph idx="1"/>
          </p:nvPr>
        </p:nvSpPr>
        <p:spPr>
          <a:xfrm>
            <a:off x="238124" y="1934573"/>
            <a:ext cx="11953876" cy="4590052"/>
          </a:xfrm>
        </p:spPr>
        <p:txBody>
          <a:bodyPr>
            <a:normAutofit lnSpcReduction="10000"/>
          </a:bodyPr>
          <a:lstStyle/>
          <a:p>
            <a:pPr marL="0" indent="0" algn="ctr">
              <a:buNone/>
            </a:pPr>
            <a:endParaRPr lang="en-US" sz="40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lvl="0" indent="0" fontAlgn="base">
              <a:spcBef>
                <a:spcPct val="0"/>
              </a:spcBef>
              <a:spcAft>
                <a:spcPts val="600"/>
              </a:spcAft>
              <a:buClr>
                <a:srgbClr val="03495C"/>
              </a:buClr>
              <a:buSzPct val="100000"/>
              <a:buNone/>
              <a:defRPr/>
            </a:pPr>
            <a:r>
              <a:rPr lang="en-US" sz="2800" b="1" kern="0" dirty="0">
                <a:solidFill>
                  <a:schemeClr val="accent1">
                    <a:lumMod val="50000"/>
                  </a:schemeClr>
                </a:solidFill>
                <a:latin typeface="Calibri" panose="020F0502020204030204" pitchFamily="34" charset="0"/>
              </a:rPr>
              <a:t>The primary purposes of this presentation to the BOE are to:</a:t>
            </a:r>
          </a:p>
          <a:p>
            <a:pPr marL="0" lvl="0" indent="0" fontAlgn="base">
              <a:spcBef>
                <a:spcPct val="0"/>
              </a:spcBef>
              <a:spcAft>
                <a:spcPts val="600"/>
              </a:spcAft>
              <a:buClr>
                <a:srgbClr val="03495C"/>
              </a:buClr>
              <a:buSzPct val="100000"/>
              <a:buNone/>
              <a:defRPr/>
            </a:pPr>
            <a:endParaRPr lang="en-US" sz="2800" b="1" kern="0" dirty="0">
              <a:solidFill>
                <a:schemeClr val="accent1">
                  <a:lumMod val="50000"/>
                </a:schemeClr>
              </a:solidFill>
              <a:latin typeface="Calibri" panose="020F0502020204030204" pitchFamily="34" charset="0"/>
            </a:endParaRPr>
          </a:p>
          <a:p>
            <a:pPr marL="228600" lvl="0" indent="0" fontAlgn="base">
              <a:lnSpc>
                <a:spcPct val="120000"/>
              </a:lnSpc>
              <a:spcBef>
                <a:spcPct val="0"/>
              </a:spcBef>
              <a:spcAft>
                <a:spcPts val="800"/>
              </a:spcAft>
              <a:buClr>
                <a:srgbClr val="216093"/>
              </a:buClr>
              <a:buSzPct val="100000"/>
              <a:buNone/>
              <a:defRPr/>
            </a:pPr>
            <a:r>
              <a:rPr lang="en-US" sz="2800" b="1" kern="0" dirty="0">
                <a:solidFill>
                  <a:schemeClr val="accent1">
                    <a:lumMod val="50000"/>
                  </a:schemeClr>
                </a:solidFill>
                <a:latin typeface="Calibri" panose="020F0502020204030204" pitchFamily="34" charset="0"/>
              </a:rPr>
              <a:t>1.  Review the methodology of the study</a:t>
            </a:r>
          </a:p>
          <a:p>
            <a:pPr marL="228600" lvl="0" indent="0" fontAlgn="base">
              <a:lnSpc>
                <a:spcPct val="120000"/>
              </a:lnSpc>
              <a:spcBef>
                <a:spcPct val="0"/>
              </a:spcBef>
              <a:spcAft>
                <a:spcPts val="800"/>
              </a:spcAft>
              <a:buClr>
                <a:srgbClr val="216093"/>
              </a:buClr>
              <a:buSzPct val="100000"/>
              <a:buNone/>
              <a:defRPr/>
            </a:pPr>
            <a:r>
              <a:rPr lang="en-US" sz="2800" b="1" kern="0" dirty="0">
                <a:solidFill>
                  <a:schemeClr val="accent1">
                    <a:lumMod val="50000"/>
                  </a:schemeClr>
                </a:solidFill>
                <a:latin typeface="Calibri" panose="020F0502020204030204" pitchFamily="34" charset="0"/>
              </a:rPr>
              <a:t>2.  Present pertinent information for contextual purposes</a:t>
            </a:r>
          </a:p>
          <a:p>
            <a:pPr marL="228600" lvl="0" indent="0" fontAlgn="base">
              <a:lnSpc>
                <a:spcPct val="120000"/>
              </a:lnSpc>
              <a:spcBef>
                <a:spcPct val="0"/>
              </a:spcBef>
              <a:spcAft>
                <a:spcPts val="800"/>
              </a:spcAft>
              <a:buClr>
                <a:srgbClr val="216093"/>
              </a:buClr>
              <a:buSzPct val="100000"/>
              <a:buNone/>
              <a:defRPr/>
            </a:pPr>
            <a:r>
              <a:rPr lang="en-US" sz="2800" b="1" kern="0" dirty="0">
                <a:solidFill>
                  <a:schemeClr val="accent1">
                    <a:lumMod val="50000"/>
                  </a:schemeClr>
                </a:solidFill>
                <a:latin typeface="Calibri" panose="020F0502020204030204" pitchFamily="34" charset="0"/>
              </a:rPr>
              <a:t>3.  Provide key Findings</a:t>
            </a:r>
          </a:p>
          <a:p>
            <a:pPr marL="228600" lvl="0" indent="0" fontAlgn="base">
              <a:lnSpc>
                <a:spcPct val="120000"/>
              </a:lnSpc>
              <a:spcBef>
                <a:spcPct val="0"/>
              </a:spcBef>
              <a:spcAft>
                <a:spcPts val="800"/>
              </a:spcAft>
              <a:buClr>
                <a:srgbClr val="216093"/>
              </a:buClr>
              <a:buSzPct val="100000"/>
              <a:buNone/>
              <a:defRPr/>
            </a:pPr>
            <a:r>
              <a:rPr lang="en-US" sz="2800" b="1" kern="0" dirty="0">
                <a:solidFill>
                  <a:schemeClr val="accent1">
                    <a:lumMod val="50000"/>
                  </a:schemeClr>
                </a:solidFill>
                <a:latin typeface="Calibri" panose="020F0502020204030204" pitchFamily="34" charset="0"/>
              </a:rPr>
              <a:t>4.  Provide corresponding Areas of Opportunity</a:t>
            </a:r>
          </a:p>
          <a:p>
            <a:pPr marL="228600" lvl="0" indent="0" fontAlgn="base">
              <a:lnSpc>
                <a:spcPct val="120000"/>
              </a:lnSpc>
              <a:spcBef>
                <a:spcPct val="0"/>
              </a:spcBef>
              <a:spcAft>
                <a:spcPts val="800"/>
              </a:spcAft>
              <a:buClr>
                <a:srgbClr val="216093"/>
              </a:buClr>
              <a:buSzPct val="100000"/>
              <a:buNone/>
              <a:defRPr/>
            </a:pPr>
            <a:r>
              <a:rPr lang="en-US" sz="2800" b="1" kern="0" dirty="0">
                <a:solidFill>
                  <a:schemeClr val="accent1">
                    <a:lumMod val="50000"/>
                  </a:schemeClr>
                </a:solidFill>
                <a:latin typeface="Calibri" panose="020F0502020204030204" pitchFamily="34" charset="0"/>
              </a:rPr>
              <a:t>5.  Provide a forum for discussion</a:t>
            </a:r>
          </a:p>
          <a:p>
            <a:pPr marL="0" indent="0">
              <a:buNone/>
            </a:pPr>
            <a:endParaRPr lang="en-US" sz="28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842AADA-9766-404E-C185-9ED6A9B3AC4C}"/>
              </a:ext>
            </a:extLst>
          </p:cNvPr>
          <p:cNvPicPr>
            <a:picLocks noChangeAspect="1"/>
          </p:cNvPicPr>
          <p:nvPr/>
        </p:nvPicPr>
        <p:blipFill>
          <a:blip r:embed="rId2"/>
          <a:stretch>
            <a:fillRect/>
          </a:stretch>
        </p:blipFill>
        <p:spPr>
          <a:xfrm>
            <a:off x="10448924" y="33492"/>
            <a:ext cx="1039424" cy="1080794"/>
          </a:xfrm>
          <a:prstGeom prst="rect">
            <a:avLst/>
          </a:prstGeom>
        </p:spPr>
      </p:pic>
      <p:sp>
        <p:nvSpPr>
          <p:cNvPr id="6" name="Slide Number Placeholder 5">
            <a:extLst>
              <a:ext uri="{FF2B5EF4-FFF2-40B4-BE49-F238E27FC236}">
                <a16:creationId xmlns:a16="http://schemas.microsoft.com/office/drawing/2014/main" id="{8D136889-DCEC-D51D-2322-91F7F7F31E58}"/>
              </a:ext>
            </a:extLst>
          </p:cNvPr>
          <p:cNvSpPr>
            <a:spLocks noGrp="1"/>
          </p:cNvSpPr>
          <p:nvPr>
            <p:ph type="sldNum" sz="quarter" idx="12"/>
          </p:nvPr>
        </p:nvSpPr>
        <p:spPr/>
        <p:txBody>
          <a:bodyPr/>
          <a:lstStyle/>
          <a:p>
            <a:fld id="{73E05A65-29F5-4653-8691-1BFEC55FD5A0}" type="slidenum">
              <a:rPr lang="en-US" smtClean="0"/>
              <a:t>3</a:t>
            </a:fld>
            <a:endParaRPr lang="en-US" dirty="0"/>
          </a:p>
        </p:txBody>
      </p:sp>
      <p:pic>
        <p:nvPicPr>
          <p:cNvPr id="8" name="Picture 7">
            <a:extLst>
              <a:ext uri="{FF2B5EF4-FFF2-40B4-BE49-F238E27FC236}">
                <a16:creationId xmlns:a16="http://schemas.microsoft.com/office/drawing/2014/main" id="{8FBC163E-3A78-A292-A84C-54DCAA7CB743}"/>
              </a:ext>
            </a:extLst>
          </p:cNvPr>
          <p:cNvPicPr>
            <a:picLocks noChangeAspect="1"/>
          </p:cNvPicPr>
          <p:nvPr/>
        </p:nvPicPr>
        <p:blipFill>
          <a:blip r:embed="rId3"/>
          <a:stretch>
            <a:fillRect/>
          </a:stretch>
        </p:blipFill>
        <p:spPr>
          <a:xfrm>
            <a:off x="0" y="1"/>
            <a:ext cx="1047796" cy="1291590"/>
          </a:xfrm>
          <a:prstGeom prst="rect">
            <a:avLst/>
          </a:prstGeom>
        </p:spPr>
      </p:pic>
    </p:spTree>
    <p:extLst>
      <p:ext uri="{BB962C8B-B14F-4D97-AF65-F5344CB8AC3E}">
        <p14:creationId xmlns:p14="http://schemas.microsoft.com/office/powerpoint/2010/main" val="3879096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1949-76ED-F23F-7E79-74D706731380}"/>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1FA865A3-1EFA-F178-AE03-93085271A2C6}"/>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Summary and Final Commentary (cont.)</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5EDF8E6C-488F-F16C-4C54-EDC824F78B95}"/>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30</a:t>
            </a:fld>
            <a:endParaRPr lang="en-US" dirty="0"/>
          </a:p>
        </p:txBody>
      </p:sp>
      <p:sp>
        <p:nvSpPr>
          <p:cNvPr id="8" name="Content Placeholder 2">
            <a:extLst>
              <a:ext uri="{FF2B5EF4-FFF2-40B4-BE49-F238E27FC236}">
                <a16:creationId xmlns:a16="http://schemas.microsoft.com/office/drawing/2014/main" id="{1586C999-6894-06AF-994F-B974D39DD470}"/>
              </a:ext>
            </a:extLst>
          </p:cNvPr>
          <p:cNvSpPr>
            <a:spLocks noGrp="1"/>
          </p:cNvSpPr>
          <p:nvPr>
            <p:ph idx="1"/>
          </p:nvPr>
        </p:nvSpPr>
        <p:spPr>
          <a:xfrm>
            <a:off x="-297180" y="1963674"/>
            <a:ext cx="12127230" cy="6043043"/>
          </a:xfrm>
        </p:spPr>
        <p:txBody>
          <a:bodyPr>
            <a:noAutofit/>
          </a:bodyPr>
          <a:lstStyle/>
          <a:p>
            <a:pPr marL="0" lvl="0" indent="0" algn="just">
              <a:buNone/>
            </a:pPr>
            <a:endParaRPr lang="en-US" sz="1850" dirty="0">
              <a:solidFill>
                <a:schemeClr val="accent1">
                  <a:lumMod val="50000"/>
                </a:schemeClr>
              </a:solidFill>
              <a:latin typeface="Calibri" panose="020F0502020204030204" pitchFamily="34" charset="0"/>
              <a:cs typeface="Times New Roman" panose="02020603050405020304" pitchFamily="18" charset="0"/>
            </a:endParaRPr>
          </a:p>
          <a:p>
            <a:pPr marL="457200" lvl="1" indent="0" algn="just">
              <a:spcBef>
                <a:spcPts val="0"/>
              </a:spcBef>
              <a:buClr>
                <a:srgbClr val="FFC000"/>
              </a:buClr>
              <a:buNone/>
            </a:pPr>
            <a:r>
              <a:rPr lang="en-US" sz="2400" b="1" dirty="0">
                <a:solidFill>
                  <a:schemeClr val="accent1">
                    <a:lumMod val="50000"/>
                  </a:schemeClr>
                </a:solidFill>
                <a:latin typeface="Calibri" panose="020F0502020204030204" pitchFamily="34" charset="0"/>
                <a:cs typeface="Calibri" panose="020F0502020204030204" pitchFamily="34" charset="0"/>
              </a:rPr>
              <a:t>Organizational Considerations</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914400" lvl="1" indent="-45720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Develop and implement a plan for addressing and implementing strategies for more effective collaboration, communication and work on common goals amongst all stakeholder groups serving students with disabilities.</a:t>
            </a:r>
          </a:p>
          <a:p>
            <a:pPr marL="914400" lvl="1" indent="-457200" algn="just">
              <a:spcBef>
                <a:spcPts val="0"/>
              </a:spcBef>
              <a:buClr>
                <a:srgbClr val="FFC000"/>
              </a:buClr>
              <a:buAutoNum type="arabicPeriod"/>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914400" lvl="1" indent="-45720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Continue efforts to promote a pervasive culture of ownership for SWDs.</a:t>
            </a:r>
          </a:p>
          <a:p>
            <a:pPr marL="914400" lvl="1" indent="-457200" algn="just">
              <a:spcBef>
                <a:spcPts val="0"/>
              </a:spcBef>
              <a:buClr>
                <a:srgbClr val="FFC000"/>
              </a:buClr>
              <a:buAutoNum type="arabicPeriod"/>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914400" lvl="1" indent="-45720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Engage in and model effective professional leadership practices.</a:t>
            </a:r>
          </a:p>
          <a:p>
            <a:pPr marL="914400" lvl="1" indent="-457200" algn="just">
              <a:spcBef>
                <a:spcPts val="0"/>
              </a:spcBef>
              <a:buClr>
                <a:srgbClr val="FFC000"/>
              </a:buClr>
              <a:buAutoNum type="arabicPeriod"/>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914400" lvl="1" indent="-45720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Consider enhancements to the District’s professional development processes and offerings.</a:t>
            </a:r>
          </a:p>
          <a:p>
            <a:pPr marL="457200" lvl="1" indent="0" algn="just">
              <a:spcBef>
                <a:spcPts val="0"/>
              </a:spcBef>
              <a:buClr>
                <a:srgbClr val="FFC000"/>
              </a:buClr>
              <a:buNone/>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6F9D9ADB-59CA-845F-35CE-BB6E281D8140}"/>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04E2F4C5-32FC-C5E7-F733-36B6B43290C3}"/>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6EEE07BA-511C-E12C-CE3F-7C34E7389ECF}"/>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8A2255EB-438E-283F-9842-83B2B8A0B703}"/>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05B63816-5014-185F-5A6B-564D8DE248F6}"/>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A39EDC85-FF26-C729-02A6-E14977D06C8B}"/>
              </a:ext>
            </a:extLst>
          </p:cNvPr>
          <p:cNvPicPr>
            <a:picLocks noChangeAspect="1"/>
          </p:cNvPicPr>
          <p:nvPr/>
        </p:nvPicPr>
        <p:blipFill>
          <a:blip r:embed="rId4"/>
          <a:stretch>
            <a:fillRect/>
          </a:stretch>
        </p:blipFill>
        <p:spPr>
          <a:xfrm>
            <a:off x="88500" y="85160"/>
            <a:ext cx="963251" cy="1188823"/>
          </a:xfrm>
          <a:prstGeom prst="rect">
            <a:avLst/>
          </a:prstGeom>
        </p:spPr>
      </p:pic>
    </p:spTree>
    <p:extLst>
      <p:ext uri="{BB962C8B-B14F-4D97-AF65-F5344CB8AC3E}">
        <p14:creationId xmlns:p14="http://schemas.microsoft.com/office/powerpoint/2010/main" val="3815810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885E-010E-146B-0BC2-147795190181}"/>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9F595DCC-F145-EF06-0361-833F9BE7D7F2}"/>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Summary and Final Commentary (cont.)</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59ADDA65-A648-472C-7A30-AD71F1A486FC}"/>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31</a:t>
            </a:fld>
            <a:endParaRPr lang="en-US" dirty="0"/>
          </a:p>
        </p:txBody>
      </p:sp>
      <p:sp>
        <p:nvSpPr>
          <p:cNvPr id="8" name="Content Placeholder 2">
            <a:extLst>
              <a:ext uri="{FF2B5EF4-FFF2-40B4-BE49-F238E27FC236}">
                <a16:creationId xmlns:a16="http://schemas.microsoft.com/office/drawing/2014/main" id="{FF1E141A-EC0E-17A8-A663-A9EDF6AC58CB}"/>
              </a:ext>
            </a:extLst>
          </p:cNvPr>
          <p:cNvSpPr>
            <a:spLocks noGrp="1"/>
          </p:cNvSpPr>
          <p:nvPr>
            <p:ph idx="1"/>
          </p:nvPr>
        </p:nvSpPr>
        <p:spPr>
          <a:xfrm>
            <a:off x="-9086" y="1872234"/>
            <a:ext cx="12028549" cy="6043043"/>
          </a:xfrm>
        </p:spPr>
        <p:txBody>
          <a:bodyPr>
            <a:noAutofit/>
          </a:bodyPr>
          <a:lstStyle/>
          <a:p>
            <a:pPr marL="0" lvl="0" indent="0" algn="just">
              <a:buNone/>
            </a:pPr>
            <a:endParaRPr lang="en-US" sz="1850" dirty="0">
              <a:solidFill>
                <a:schemeClr val="accent1">
                  <a:lumMod val="50000"/>
                </a:schemeClr>
              </a:solidFill>
              <a:latin typeface="Calibri" panose="020F0502020204030204" pitchFamily="34" charset="0"/>
              <a:cs typeface="Times New Roman" panose="02020603050405020304" pitchFamily="18" charset="0"/>
            </a:endParaRPr>
          </a:p>
          <a:p>
            <a:pPr marL="457200" lvl="1" indent="0" algn="just">
              <a:spcBef>
                <a:spcPts val="0"/>
              </a:spcBef>
              <a:buClr>
                <a:srgbClr val="FFC000"/>
              </a:buClr>
              <a:buNone/>
            </a:pPr>
            <a:r>
              <a:rPr lang="en-US" sz="2400" b="1" dirty="0">
                <a:solidFill>
                  <a:schemeClr val="accent1">
                    <a:lumMod val="50000"/>
                  </a:schemeClr>
                </a:solidFill>
                <a:latin typeface="Calibri" panose="020F0502020204030204" pitchFamily="34" charset="0"/>
                <a:cs typeface="Calibri" panose="020F0502020204030204" pitchFamily="34" charset="0"/>
              </a:rPr>
              <a:t>Programmatic Considerations</a:t>
            </a:r>
          </a:p>
          <a:p>
            <a:pPr marL="457200" lvl="1" indent="0" algn="just">
              <a:spcBef>
                <a:spcPts val="0"/>
              </a:spcBef>
              <a:buClr>
                <a:srgbClr val="FFC000"/>
              </a:buClr>
              <a:buNone/>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971550" lvl="1" indent="-51435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Develop and utilize clearly articulated program descriptions and eligibility and exit guidelines.</a:t>
            </a:r>
          </a:p>
          <a:p>
            <a:pPr marL="971550" lvl="1" indent="-51435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Revisit the district RtI plan (to include an array of instructional approaches), revise as necessary, disseminate, and provide professional development for implementation of a comprehensive system of RtI/MTSS (K-12), as a General Education initiative.</a:t>
            </a:r>
          </a:p>
          <a:p>
            <a:pPr marL="971550" lvl="1" indent="-51435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Continue efforts to serve students with disabilities in the least restrictive environments with requisite ICT capacities and coordination.</a:t>
            </a:r>
          </a:p>
          <a:p>
            <a:pPr marL="971550" lvl="1" indent="-51435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Develop eligibility and exit guidelines for related services.</a:t>
            </a:r>
          </a:p>
          <a:p>
            <a:pPr marL="971550" lvl="1" indent="-514350" algn="just">
              <a:spcBef>
                <a:spcPts val="0"/>
              </a:spcBef>
              <a:buClr>
                <a:srgbClr val="FFC000"/>
              </a:buClr>
              <a:buAutoNum type="arabicPeriod"/>
            </a:pPr>
            <a:r>
              <a:rPr lang="en-US" sz="2400" b="1" dirty="0">
                <a:solidFill>
                  <a:schemeClr val="accent1">
                    <a:lumMod val="50000"/>
                  </a:schemeClr>
                </a:solidFill>
                <a:latin typeface="Calibri" panose="020F0502020204030204" pitchFamily="34" charset="0"/>
                <a:cs typeface="Calibri" panose="020F0502020204030204" pitchFamily="34" charset="0"/>
              </a:rPr>
              <a:t>Create vertical articulation teams.</a:t>
            </a:r>
          </a:p>
          <a:p>
            <a:pPr lvl="1" algn="just">
              <a:spcBef>
                <a:spcPts val="0"/>
              </a:spcBef>
              <a:buClr>
                <a:srgbClr val="FFC000"/>
              </a:buClr>
              <a:buFont typeface="Wingdings" panose="05000000000000000000" pitchFamily="2" charset="2"/>
              <a:buChar char="ü"/>
            </a:pPr>
            <a:endParaRPr lang="en-US" sz="2400" b="1" dirty="0">
              <a:solidFill>
                <a:schemeClr val="accent1">
                  <a:lumMod val="50000"/>
                </a:schemeClr>
              </a:solidFill>
              <a:latin typeface="Calibri" panose="020F0502020204030204" pitchFamily="34" charset="0"/>
              <a:cs typeface="Calibri" panose="020F0502020204030204" pitchFamily="34" charset="0"/>
            </a:endParaRPr>
          </a:p>
          <a:p>
            <a:pPr marL="457200" lvl="1" indent="0" algn="just">
              <a:spcBef>
                <a:spcPts val="0"/>
              </a:spcBef>
              <a:buClr>
                <a:srgbClr val="FFC000"/>
              </a:buClr>
              <a:buNone/>
            </a:pPr>
            <a:endParaRPr lang="en-US" sz="2000" b="1" dirty="0">
              <a:solidFill>
                <a:schemeClr val="accent1">
                  <a:lumMod val="50000"/>
                </a:schemeClr>
              </a:solidFill>
              <a:latin typeface="Calibri" panose="020F0502020204030204" pitchFamily="34" charset="0"/>
              <a:cs typeface="Calibri" panose="020F0502020204030204" pitchFamily="34" charset="0"/>
            </a:endParaRPr>
          </a:p>
          <a:p>
            <a:pPr lvl="1" algn="just">
              <a:spcBef>
                <a:spcPts val="0"/>
              </a:spcBef>
              <a:buClr>
                <a:srgbClr val="FFC000"/>
              </a:buClr>
              <a:buFont typeface="Wingdings" panose="05000000000000000000" pitchFamily="2" charset="2"/>
              <a:buChar char="ü"/>
            </a:pPr>
            <a:endParaRPr lang="en-US" sz="20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F6CAD684-D173-AD9D-E647-80C6D7338A13}"/>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F20AAF77-5342-A4B0-75BC-2047F1D2387D}"/>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0856543-F34B-4C71-1E2B-34ADA0929ADB}"/>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D4ABB628-6934-F9A3-F262-EE4AE4BA57DD}"/>
              </a:ext>
            </a:extLst>
          </p:cNvPr>
          <p:cNvPicPr>
            <a:picLocks noChangeAspect="1"/>
          </p:cNvPicPr>
          <p:nvPr/>
        </p:nvPicPr>
        <p:blipFill>
          <a:blip r:embed="rId3"/>
          <a:stretch>
            <a:fillRect/>
          </a:stretch>
        </p:blipFill>
        <p:spPr>
          <a:xfrm>
            <a:off x="10352540" y="139175"/>
            <a:ext cx="1039424" cy="1080794"/>
          </a:xfrm>
          <a:prstGeom prst="rect">
            <a:avLst/>
          </a:prstGeom>
        </p:spPr>
      </p:pic>
      <p:sp>
        <p:nvSpPr>
          <p:cNvPr id="13" name="Rectangle 1">
            <a:extLst>
              <a:ext uri="{FF2B5EF4-FFF2-40B4-BE49-F238E27FC236}">
                <a16:creationId xmlns:a16="http://schemas.microsoft.com/office/drawing/2014/main" id="{83B0810C-1E75-3273-25AB-BEDC1F3CBAD1}"/>
              </a:ext>
            </a:extLst>
          </p:cNvPr>
          <p:cNvSpPr>
            <a:spLocks noChangeArrowheads="1"/>
          </p:cNvSpPr>
          <p:nvPr/>
        </p:nvSpPr>
        <p:spPr bwMode="auto">
          <a:xfrm>
            <a:off x="-1618133" y="3700099"/>
            <a:ext cx="29263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2" name="Picture 1">
            <a:extLst>
              <a:ext uri="{FF2B5EF4-FFF2-40B4-BE49-F238E27FC236}">
                <a16:creationId xmlns:a16="http://schemas.microsoft.com/office/drawing/2014/main" id="{DBFEA5D1-F317-445A-C92E-6B491C766327}"/>
              </a:ext>
            </a:extLst>
          </p:cNvPr>
          <p:cNvPicPr>
            <a:picLocks noChangeAspect="1"/>
          </p:cNvPicPr>
          <p:nvPr/>
        </p:nvPicPr>
        <p:blipFill>
          <a:blip r:embed="rId4"/>
          <a:stretch>
            <a:fillRect/>
          </a:stretch>
        </p:blipFill>
        <p:spPr>
          <a:xfrm>
            <a:off x="73260" y="70366"/>
            <a:ext cx="963251" cy="1188823"/>
          </a:xfrm>
          <a:prstGeom prst="rect">
            <a:avLst/>
          </a:prstGeom>
        </p:spPr>
      </p:pic>
    </p:spTree>
    <p:extLst>
      <p:ext uri="{BB962C8B-B14F-4D97-AF65-F5344CB8AC3E}">
        <p14:creationId xmlns:p14="http://schemas.microsoft.com/office/powerpoint/2010/main" val="116768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2FAA-CD23-C7E8-9B09-ECC72F9EBED2}"/>
              </a:ext>
            </a:extLst>
          </p:cNvPr>
          <p:cNvSpPr>
            <a:spLocks noGrp="1"/>
          </p:cNvSpPr>
          <p:nvPr>
            <p:ph type="title"/>
          </p:nvPr>
        </p:nvSpPr>
        <p:spPr/>
        <p:txBody>
          <a:bodyPr/>
          <a:lstStyle/>
          <a:p>
            <a:pPr algn="ctr"/>
            <a:r>
              <a:rPr lang="en-US" sz="3200" b="1" dirty="0"/>
              <a:t>Medicaid Reimbursement</a:t>
            </a:r>
          </a:p>
        </p:txBody>
      </p:sp>
      <p:sp>
        <p:nvSpPr>
          <p:cNvPr id="4" name="Footer Placeholder 3">
            <a:extLst>
              <a:ext uri="{FF2B5EF4-FFF2-40B4-BE49-F238E27FC236}">
                <a16:creationId xmlns:a16="http://schemas.microsoft.com/office/drawing/2014/main" id="{B3256D67-1CCC-E9DA-DB74-106AA6247F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F793AE-1FF8-3947-912A-23603F1009F6}"/>
              </a:ext>
            </a:extLst>
          </p:cNvPr>
          <p:cNvSpPr>
            <a:spLocks noGrp="1"/>
          </p:cNvSpPr>
          <p:nvPr>
            <p:ph type="sldNum" sz="quarter" idx="12"/>
          </p:nvPr>
        </p:nvSpPr>
        <p:spPr/>
        <p:txBody>
          <a:bodyPr/>
          <a:lstStyle/>
          <a:p>
            <a:fld id="{73E05A65-29F5-4653-8691-1BFEC55FD5A0}" type="slidenum">
              <a:rPr lang="en-US" smtClean="0"/>
              <a:t>32</a:t>
            </a:fld>
            <a:endParaRPr lang="en-US" dirty="0"/>
          </a:p>
        </p:txBody>
      </p:sp>
      <p:pic>
        <p:nvPicPr>
          <p:cNvPr id="6" name="Picture 5">
            <a:extLst>
              <a:ext uri="{FF2B5EF4-FFF2-40B4-BE49-F238E27FC236}">
                <a16:creationId xmlns:a16="http://schemas.microsoft.com/office/drawing/2014/main" id="{9EDC54C5-D79A-2ED9-9420-97AA2C46F0A2}"/>
              </a:ext>
            </a:extLst>
          </p:cNvPr>
          <p:cNvPicPr>
            <a:picLocks noChangeAspect="1"/>
          </p:cNvPicPr>
          <p:nvPr/>
        </p:nvPicPr>
        <p:blipFill>
          <a:blip r:embed="rId2"/>
          <a:stretch>
            <a:fillRect/>
          </a:stretch>
        </p:blipFill>
        <p:spPr>
          <a:xfrm>
            <a:off x="191703" y="85160"/>
            <a:ext cx="963251" cy="1188823"/>
          </a:xfrm>
          <a:prstGeom prst="rect">
            <a:avLst/>
          </a:prstGeom>
        </p:spPr>
      </p:pic>
      <p:graphicFrame>
        <p:nvGraphicFramePr>
          <p:cNvPr id="18" name="Content Placeholder 17">
            <a:extLst>
              <a:ext uri="{FF2B5EF4-FFF2-40B4-BE49-F238E27FC236}">
                <a16:creationId xmlns:a16="http://schemas.microsoft.com/office/drawing/2014/main" id="{9DD9B43F-13CC-1200-2D67-743CC40DEA6A}"/>
              </a:ext>
            </a:extLst>
          </p:cNvPr>
          <p:cNvGraphicFramePr>
            <a:graphicFrameLocks noGrp="1"/>
          </p:cNvGraphicFramePr>
          <p:nvPr>
            <p:ph idx="1"/>
            <p:extLst>
              <p:ext uri="{D42A27DB-BD31-4B8C-83A1-F6EECF244321}">
                <p14:modId xmlns:p14="http://schemas.microsoft.com/office/powerpoint/2010/main" val="3205738155"/>
              </p:ext>
            </p:extLst>
          </p:nvPr>
        </p:nvGraphicFramePr>
        <p:xfrm>
          <a:off x="191702" y="2886306"/>
          <a:ext cx="11871767" cy="397169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259D074-579A-759D-A3A2-2099559A24E9}"/>
              </a:ext>
            </a:extLst>
          </p:cNvPr>
          <p:cNvSpPr txBox="1"/>
          <p:nvPr/>
        </p:nvSpPr>
        <p:spPr>
          <a:xfrm>
            <a:off x="443346" y="2214391"/>
            <a:ext cx="11388770" cy="67191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 District has not submitted for Municipal Medicaid reimbursement since 2013. In that year, it received a total of $ 784.53.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283330D-CB6F-313E-6B13-297EA3C9A078}"/>
              </a:ext>
            </a:extLst>
          </p:cNvPr>
          <p:cNvPicPr>
            <a:picLocks noChangeAspect="1"/>
          </p:cNvPicPr>
          <p:nvPr/>
        </p:nvPicPr>
        <p:blipFill>
          <a:blip r:embed="rId4"/>
          <a:stretch>
            <a:fillRect/>
          </a:stretch>
        </p:blipFill>
        <p:spPr>
          <a:xfrm>
            <a:off x="10352540" y="139175"/>
            <a:ext cx="1039424" cy="1080794"/>
          </a:xfrm>
          <a:prstGeom prst="rect">
            <a:avLst/>
          </a:prstGeom>
        </p:spPr>
      </p:pic>
    </p:spTree>
    <p:extLst>
      <p:ext uri="{BB962C8B-B14F-4D97-AF65-F5344CB8AC3E}">
        <p14:creationId xmlns:p14="http://schemas.microsoft.com/office/powerpoint/2010/main" val="1749884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F527-4C8A-1A94-F8BD-610BB44AF10C}"/>
              </a:ext>
            </a:extLst>
          </p:cNvPr>
          <p:cNvSpPr>
            <a:spLocks noGrp="1"/>
          </p:cNvSpPr>
          <p:nvPr>
            <p:ph type="title"/>
          </p:nvPr>
        </p:nvSpPr>
        <p:spPr/>
        <p:txBody>
          <a:bodyPr/>
          <a:lstStyle/>
          <a:p>
            <a:pPr algn="ctr"/>
            <a:r>
              <a:rPr lang="en-US" sz="3600" b="1" dirty="0"/>
              <a:t>   Medicaid Reimbursement (cont.)</a:t>
            </a:r>
            <a:endParaRPr lang="en-US" dirty="0"/>
          </a:p>
        </p:txBody>
      </p:sp>
      <p:sp>
        <p:nvSpPr>
          <p:cNvPr id="3" name="Content Placeholder 2">
            <a:extLst>
              <a:ext uri="{FF2B5EF4-FFF2-40B4-BE49-F238E27FC236}">
                <a16:creationId xmlns:a16="http://schemas.microsoft.com/office/drawing/2014/main" id="{2458B388-D3CB-4BCE-60E8-28159C59BEBE}"/>
              </a:ext>
            </a:extLst>
          </p:cNvPr>
          <p:cNvSpPr>
            <a:spLocks noGrp="1"/>
          </p:cNvSpPr>
          <p:nvPr>
            <p:ph idx="1"/>
          </p:nvPr>
        </p:nvSpPr>
        <p:spPr>
          <a:xfrm>
            <a:off x="-429658" y="2346593"/>
            <a:ext cx="12438044" cy="4215678"/>
          </a:xfrm>
        </p:spPr>
        <p:txBody>
          <a:bodyPr>
            <a:normAutofit/>
          </a:bodyPr>
          <a:lstStyle/>
          <a:p>
            <a:pPr marL="742950" marR="0" lvl="1" indent="-285750" algn="just" defTabSz="4572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ü"/>
              <a:tabLst/>
              <a:defRPr/>
            </a:pPr>
            <a:r>
              <a:rPr lang="en-US" sz="24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In addition, our review of the utilization of the District IDEA grants, we identified Medicaid eligible services (Psychological Services) which may be being provided to Medicaid eligible students. Use of these federal funds precludes the District from filing for Medicaid reimbursement for these services.</a:t>
            </a:r>
            <a:endParaRPr lang="en-US" sz="2400" b="1" dirty="0">
              <a:solidFill>
                <a:srgbClr val="660033"/>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defTabSz="4572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ü"/>
              <a:tabLst/>
              <a:defRPr/>
            </a:pPr>
            <a:endParaRPr lang="en-US" sz="2400" b="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marL="738188" marR="0" lvl="1" indent="0" algn="just" defTabSz="457200" rtl="0" eaLnBrk="1" fontAlgn="auto" latinLnBrk="0" hangingPunct="1">
              <a:lnSpc>
                <a:spcPct val="100000"/>
              </a:lnSpc>
              <a:spcBef>
                <a:spcPts val="0"/>
              </a:spcBef>
              <a:spcAft>
                <a:spcPts val="0"/>
              </a:spcAft>
              <a:buClr>
                <a:srgbClr val="FFC000"/>
              </a:buClr>
              <a:buSzPct val="80000"/>
              <a:buNone/>
              <a:tabLst/>
              <a:defRPr/>
            </a:pPr>
            <a:r>
              <a:rPr lang="en-US" sz="24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CAVEAT</a:t>
            </a:r>
            <a:r>
              <a:rPr lang="en-US" sz="24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However, if the service delivery being provided is benefiting the student, the District may wish to consider forgoing Medicaid reimbursement for those services.</a:t>
            </a:r>
          </a:p>
          <a:p>
            <a:pPr marL="738188" marR="0" lvl="1" indent="0" algn="just" defTabSz="457200" rtl="0" eaLnBrk="1" fontAlgn="auto" latinLnBrk="0" hangingPunct="1">
              <a:lnSpc>
                <a:spcPct val="100000"/>
              </a:lnSpc>
              <a:spcBef>
                <a:spcPts val="0"/>
              </a:spcBef>
              <a:spcAft>
                <a:spcPts val="0"/>
              </a:spcAft>
              <a:buClr>
                <a:srgbClr val="FFC000"/>
              </a:buClr>
              <a:buSzPct val="80000"/>
              <a:buNone/>
              <a:tabLst/>
              <a:defRPr/>
            </a:pPr>
            <a:endParaRPr lang="en-US" sz="2400" dirty="0">
              <a:solidFill>
                <a:srgbClr val="660033"/>
              </a:solidFill>
              <a:latin typeface="Calibri" panose="020F0502020204030204" pitchFamily="34" charset="0"/>
              <a:ea typeface="Calibri" panose="020F0502020204030204" pitchFamily="34" charset="0"/>
              <a:cs typeface="Calibri" panose="020F0502020204030204" pitchFamily="34" charset="0"/>
            </a:endParaRPr>
          </a:p>
          <a:p>
            <a:pPr marL="738188" marR="0" lvl="1" indent="0" algn="just" defTabSz="457200" rtl="0" eaLnBrk="1" fontAlgn="auto" latinLnBrk="0" hangingPunct="1">
              <a:lnSpc>
                <a:spcPct val="100000"/>
              </a:lnSpc>
              <a:spcBef>
                <a:spcPts val="0"/>
              </a:spcBef>
              <a:spcAft>
                <a:spcPts val="0"/>
              </a:spcAft>
              <a:buClr>
                <a:srgbClr val="FFC000"/>
              </a:buClr>
              <a:buSzPct val="80000"/>
              <a:buNone/>
              <a:tabLst/>
              <a:defRPr/>
            </a:pPr>
            <a:r>
              <a:rPr lang="en-US" sz="2400" b="1" dirty="0">
                <a:solidFill>
                  <a:srgbClr val="660033"/>
                </a:solidFill>
                <a:latin typeface="Calibri" panose="020F0502020204030204" pitchFamily="34" charset="0"/>
                <a:ea typeface="Calibri" panose="020F0502020204030204" pitchFamily="34" charset="0"/>
                <a:cs typeface="Calibri" panose="020F0502020204030204" pitchFamily="34" charset="0"/>
              </a:rPr>
              <a:t>Assumption:  </a:t>
            </a:r>
            <a:r>
              <a:rPr lang="en-US" sz="24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Our assumption regarding the potential Medicaid revenue amount is that </a:t>
            </a:r>
            <a:r>
              <a:rPr lang="en-US" sz="24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all</a:t>
            </a:r>
            <a:r>
              <a:rPr lang="en-US" sz="24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Medicaid eligible students receive </a:t>
            </a:r>
            <a:r>
              <a:rPr lang="en-US" sz="24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all </a:t>
            </a:r>
            <a:r>
              <a:rPr lang="en-US" sz="24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Medicaid eligible services which are required in their respective IEP’s and that those services are </a:t>
            </a:r>
            <a:r>
              <a:rPr lang="en-US" sz="24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all </a:t>
            </a:r>
            <a:r>
              <a:rPr lang="en-US" sz="24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provided by Medicaid certified providers.</a:t>
            </a:r>
            <a:endParaRPr lang="en-US" sz="24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4A55126E-ECCC-FD24-88BC-B174258992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A1AB13-E708-5292-290C-5C044D813F5F}"/>
              </a:ext>
            </a:extLst>
          </p:cNvPr>
          <p:cNvSpPr>
            <a:spLocks noGrp="1"/>
          </p:cNvSpPr>
          <p:nvPr>
            <p:ph type="sldNum" sz="quarter" idx="12"/>
          </p:nvPr>
        </p:nvSpPr>
        <p:spPr/>
        <p:txBody>
          <a:bodyPr/>
          <a:lstStyle/>
          <a:p>
            <a:fld id="{73E05A65-29F5-4653-8691-1BFEC55FD5A0}" type="slidenum">
              <a:rPr lang="en-US" smtClean="0"/>
              <a:t>33</a:t>
            </a:fld>
            <a:endParaRPr lang="en-US" dirty="0"/>
          </a:p>
        </p:txBody>
      </p:sp>
      <p:pic>
        <p:nvPicPr>
          <p:cNvPr id="6" name="Picture 5">
            <a:extLst>
              <a:ext uri="{FF2B5EF4-FFF2-40B4-BE49-F238E27FC236}">
                <a16:creationId xmlns:a16="http://schemas.microsoft.com/office/drawing/2014/main" id="{A82D2299-BFD0-0DEB-C510-EF87E27437ED}"/>
              </a:ext>
            </a:extLst>
          </p:cNvPr>
          <p:cNvPicPr>
            <a:picLocks noChangeAspect="1"/>
          </p:cNvPicPr>
          <p:nvPr/>
        </p:nvPicPr>
        <p:blipFill>
          <a:blip r:embed="rId2"/>
          <a:stretch>
            <a:fillRect/>
          </a:stretch>
        </p:blipFill>
        <p:spPr>
          <a:xfrm>
            <a:off x="191703" y="85160"/>
            <a:ext cx="963251" cy="1188823"/>
          </a:xfrm>
          <a:prstGeom prst="rect">
            <a:avLst/>
          </a:prstGeom>
        </p:spPr>
      </p:pic>
      <p:pic>
        <p:nvPicPr>
          <p:cNvPr id="7" name="Picture 6">
            <a:extLst>
              <a:ext uri="{FF2B5EF4-FFF2-40B4-BE49-F238E27FC236}">
                <a16:creationId xmlns:a16="http://schemas.microsoft.com/office/drawing/2014/main" id="{0DFC79E6-DED0-2AD2-FDDD-41C3A5A63B43}"/>
              </a:ext>
            </a:extLst>
          </p:cNvPr>
          <p:cNvPicPr>
            <a:picLocks noChangeAspect="1"/>
          </p:cNvPicPr>
          <p:nvPr/>
        </p:nvPicPr>
        <p:blipFill>
          <a:blip r:embed="rId3"/>
          <a:stretch>
            <a:fillRect/>
          </a:stretch>
        </p:blipFill>
        <p:spPr>
          <a:xfrm>
            <a:off x="10390640" y="140028"/>
            <a:ext cx="1042506" cy="1079086"/>
          </a:xfrm>
          <a:prstGeom prst="rect">
            <a:avLst/>
          </a:prstGeom>
        </p:spPr>
      </p:pic>
    </p:spTree>
    <p:extLst>
      <p:ext uri="{BB962C8B-B14F-4D97-AF65-F5344CB8AC3E}">
        <p14:creationId xmlns:p14="http://schemas.microsoft.com/office/powerpoint/2010/main" val="155082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93C5-9254-C0B5-4CDC-7B942C26E493}"/>
              </a:ext>
            </a:extLst>
          </p:cNvPr>
          <p:cNvSpPr>
            <a:spLocks noGrp="1"/>
          </p:cNvSpPr>
          <p:nvPr>
            <p:ph type="title"/>
          </p:nvPr>
        </p:nvSpPr>
        <p:spPr/>
        <p:txBody>
          <a:bodyPr/>
          <a:lstStyle/>
          <a:p>
            <a:pPr algn="ctr"/>
            <a:r>
              <a:rPr lang="en-US" sz="3600" b="1" dirty="0"/>
              <a:t>Medicaid Reimbursement (cont.)</a:t>
            </a:r>
            <a:endParaRPr lang="en-US" dirty="0"/>
          </a:p>
        </p:txBody>
      </p:sp>
      <p:sp>
        <p:nvSpPr>
          <p:cNvPr id="3" name="Content Placeholder 2">
            <a:extLst>
              <a:ext uri="{FF2B5EF4-FFF2-40B4-BE49-F238E27FC236}">
                <a16:creationId xmlns:a16="http://schemas.microsoft.com/office/drawing/2014/main" id="{1FBEB372-1067-E672-5425-27E7B3430FF9}"/>
              </a:ext>
            </a:extLst>
          </p:cNvPr>
          <p:cNvSpPr>
            <a:spLocks noGrp="1"/>
          </p:cNvSpPr>
          <p:nvPr>
            <p:ph idx="1"/>
          </p:nvPr>
        </p:nvSpPr>
        <p:spPr>
          <a:xfrm>
            <a:off x="1" y="2555913"/>
            <a:ext cx="12019402" cy="4006357"/>
          </a:xfrm>
        </p:spPr>
        <p:txBody>
          <a:bodyPr/>
          <a:lstStyle/>
          <a:p>
            <a:pPr marL="0" indent="0" algn="just">
              <a:buNone/>
            </a:pPr>
            <a:r>
              <a:rPr lang="en-US" sz="20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CONCLUSION:</a:t>
            </a:r>
            <a:r>
              <a:rPr lang="en-US" sz="2000" b="1" spc="2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As of June 30, 2023, the District has not received nor has it submitted for Medicaid reimbursement revenue, for its Medicaid eligible students receiving Medicaid eligible services.   We</a:t>
            </a:r>
            <a:r>
              <a:rPr lang="en-US" sz="2000" spc="-4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estimate</a:t>
            </a:r>
            <a:r>
              <a:rPr lang="en-US" sz="2000" spc="-25"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that</a:t>
            </a:r>
            <a:r>
              <a:rPr lang="en-US" sz="2000" spc="-25"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the</a:t>
            </a:r>
            <a:r>
              <a:rPr lang="en-US" sz="2000" spc="-4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District</a:t>
            </a:r>
            <a:r>
              <a:rPr lang="en-US" sz="2000" spc="-2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potential</a:t>
            </a:r>
            <a:r>
              <a:rPr lang="en-US" sz="2000" spc="-2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Medicaid</a:t>
            </a:r>
            <a:r>
              <a:rPr lang="en-US" sz="2000" spc="-3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revenue</a:t>
            </a:r>
            <a:r>
              <a:rPr lang="en-US" sz="2000" spc="-3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for</a:t>
            </a:r>
            <a:r>
              <a:rPr lang="en-US" sz="2000" spc="-2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all potential eligible students and for all eligible services is approximately $365,523 annually.</a:t>
            </a:r>
            <a:endParaRPr lang="en-US" sz="20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“LOW HANGING FRUIT:”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Should the District choose to bill only for the primary Medicaid related services of Occupational Therapy, Physical Therapy and Speech and Language Services, it would receive approximately $ 316,197  annually. It could then expand it’s initial billing to include  those additional Medicaid eligible services in the future.</a:t>
            </a:r>
          </a:p>
          <a:p>
            <a:pPr marL="0" indent="0" algn="just">
              <a:buNone/>
            </a:pPr>
            <a:r>
              <a:rPr lang="en-US" sz="2000" b="1"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RECOMMENDATION:</a:t>
            </a:r>
            <a:r>
              <a:rPr lang="en-US" sz="2000" b="1" spc="2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660033"/>
                </a:solidFill>
                <a:effectLst/>
                <a:latin typeface="Calibri" panose="020F0502020204030204" pitchFamily="34" charset="0"/>
                <a:ea typeface="Calibri" panose="020F0502020204030204" pitchFamily="34" charset="0"/>
                <a:cs typeface="Calibri" panose="020F0502020204030204" pitchFamily="34" charset="0"/>
              </a:rPr>
              <a:t>In the future, the Medicaid eligibility determination should be integrated into the special education intake process and allow for electronic signatures for the Parental Authorization Form.</a:t>
            </a:r>
            <a:endParaRPr lang="en-US" sz="18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BCDCF42-D54C-0557-2233-3A86D752E7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55BE4F-39A2-FEB5-8C41-8DD1DF38D8CB}"/>
              </a:ext>
            </a:extLst>
          </p:cNvPr>
          <p:cNvSpPr>
            <a:spLocks noGrp="1"/>
          </p:cNvSpPr>
          <p:nvPr>
            <p:ph type="sldNum" sz="quarter" idx="12"/>
          </p:nvPr>
        </p:nvSpPr>
        <p:spPr/>
        <p:txBody>
          <a:bodyPr/>
          <a:lstStyle/>
          <a:p>
            <a:fld id="{73E05A65-29F5-4653-8691-1BFEC55FD5A0}" type="slidenum">
              <a:rPr lang="en-US" smtClean="0"/>
              <a:t>34</a:t>
            </a:fld>
            <a:endParaRPr lang="en-US" dirty="0"/>
          </a:p>
        </p:txBody>
      </p:sp>
      <p:pic>
        <p:nvPicPr>
          <p:cNvPr id="6" name="Picture 5">
            <a:extLst>
              <a:ext uri="{FF2B5EF4-FFF2-40B4-BE49-F238E27FC236}">
                <a16:creationId xmlns:a16="http://schemas.microsoft.com/office/drawing/2014/main" id="{D0F0373F-1113-D0E9-10EC-ADCCF3D1D954}"/>
              </a:ext>
            </a:extLst>
          </p:cNvPr>
          <p:cNvPicPr>
            <a:picLocks noChangeAspect="1"/>
          </p:cNvPicPr>
          <p:nvPr/>
        </p:nvPicPr>
        <p:blipFill>
          <a:blip r:embed="rId2"/>
          <a:stretch>
            <a:fillRect/>
          </a:stretch>
        </p:blipFill>
        <p:spPr>
          <a:xfrm>
            <a:off x="79484" y="0"/>
            <a:ext cx="963251" cy="1188823"/>
          </a:xfrm>
          <a:prstGeom prst="rect">
            <a:avLst/>
          </a:prstGeom>
        </p:spPr>
      </p:pic>
      <p:pic>
        <p:nvPicPr>
          <p:cNvPr id="7" name="Picture 6">
            <a:extLst>
              <a:ext uri="{FF2B5EF4-FFF2-40B4-BE49-F238E27FC236}">
                <a16:creationId xmlns:a16="http://schemas.microsoft.com/office/drawing/2014/main" id="{4DAF1C9D-71E3-41E1-E754-5BBABB1443F4}"/>
              </a:ext>
            </a:extLst>
          </p:cNvPr>
          <p:cNvPicPr>
            <a:picLocks noChangeAspect="1"/>
          </p:cNvPicPr>
          <p:nvPr/>
        </p:nvPicPr>
        <p:blipFill>
          <a:blip r:embed="rId3"/>
          <a:stretch>
            <a:fillRect/>
          </a:stretch>
        </p:blipFill>
        <p:spPr>
          <a:xfrm>
            <a:off x="10352540" y="109737"/>
            <a:ext cx="1042506" cy="1079086"/>
          </a:xfrm>
          <a:prstGeom prst="rect">
            <a:avLst/>
          </a:prstGeom>
        </p:spPr>
      </p:pic>
    </p:spTree>
    <p:extLst>
      <p:ext uri="{BB962C8B-B14F-4D97-AF65-F5344CB8AC3E}">
        <p14:creationId xmlns:p14="http://schemas.microsoft.com/office/powerpoint/2010/main" val="910322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103-36AC-A269-34C0-BFB6E1494B69}"/>
              </a:ext>
            </a:extLst>
          </p:cNvPr>
          <p:cNvSpPr>
            <a:spLocks noGrp="1"/>
          </p:cNvSpPr>
          <p:nvPr>
            <p:ph type="ctrTitle"/>
          </p:nvPr>
        </p:nvSpPr>
        <p:spPr>
          <a:xfrm>
            <a:off x="1343025" y="1757363"/>
            <a:ext cx="8915400" cy="1895475"/>
          </a:xfrm>
        </p:spPr>
        <p:txBody>
          <a:bodyPr/>
          <a:lstStyle/>
          <a:p>
            <a:pPr algn="ctr"/>
            <a:r>
              <a:rPr lang="en-US" sz="3600" dirty="0"/>
              <a:t/>
            </a:r>
            <a:br>
              <a:rPr lang="en-US" sz="3600" dirty="0"/>
            </a:br>
            <a:r>
              <a:rPr lang="en-US" sz="3600" dirty="0"/>
              <a:t>QUESTIONS-DISCUSSION</a:t>
            </a:r>
          </a:p>
        </p:txBody>
      </p:sp>
      <p:sp>
        <p:nvSpPr>
          <p:cNvPr id="3" name="Slide Number Placeholder 2">
            <a:extLst>
              <a:ext uri="{FF2B5EF4-FFF2-40B4-BE49-F238E27FC236}">
                <a16:creationId xmlns:a16="http://schemas.microsoft.com/office/drawing/2014/main" id="{D65B81A8-B103-BEB1-BE8E-FADA117CF4CB}"/>
              </a:ext>
            </a:extLst>
          </p:cNvPr>
          <p:cNvSpPr>
            <a:spLocks noGrp="1"/>
          </p:cNvSpPr>
          <p:nvPr>
            <p:ph type="sldNum" sz="quarter" idx="12"/>
          </p:nvPr>
        </p:nvSpPr>
        <p:spPr/>
        <p:txBody>
          <a:bodyPr/>
          <a:lstStyle/>
          <a:p>
            <a:fld id="{73E05A65-29F5-4653-8691-1BFEC55FD5A0}" type="slidenum">
              <a:rPr lang="en-US" smtClean="0"/>
              <a:t>35</a:t>
            </a:fld>
            <a:endParaRPr lang="en-US" dirty="0"/>
          </a:p>
        </p:txBody>
      </p:sp>
      <p:sp>
        <p:nvSpPr>
          <p:cNvPr id="6" name="Footer Placeholder 5">
            <a:extLst>
              <a:ext uri="{FF2B5EF4-FFF2-40B4-BE49-F238E27FC236}">
                <a16:creationId xmlns:a16="http://schemas.microsoft.com/office/drawing/2014/main" id="{B7F3A7BC-BF45-5A7B-75A4-5D8B2A922F67}"/>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E9FE1353-7B56-2F32-99DD-C46E49D23EB4}"/>
              </a:ext>
            </a:extLst>
          </p:cNvPr>
          <p:cNvPicPr>
            <a:picLocks noChangeAspect="1"/>
          </p:cNvPicPr>
          <p:nvPr/>
        </p:nvPicPr>
        <p:blipFill>
          <a:blip r:embed="rId2"/>
          <a:stretch>
            <a:fillRect/>
          </a:stretch>
        </p:blipFill>
        <p:spPr>
          <a:xfrm>
            <a:off x="10421573" y="42485"/>
            <a:ext cx="1225402" cy="1274174"/>
          </a:xfrm>
          <a:prstGeom prst="rect">
            <a:avLst/>
          </a:prstGeom>
        </p:spPr>
      </p:pic>
      <p:pic>
        <p:nvPicPr>
          <p:cNvPr id="4" name="Picture 3">
            <a:extLst>
              <a:ext uri="{FF2B5EF4-FFF2-40B4-BE49-F238E27FC236}">
                <a16:creationId xmlns:a16="http://schemas.microsoft.com/office/drawing/2014/main" id="{614F8B51-DCAE-D9BC-A6C1-85BE24555C39}"/>
              </a:ext>
            </a:extLst>
          </p:cNvPr>
          <p:cNvPicPr>
            <a:picLocks noChangeAspect="1"/>
          </p:cNvPicPr>
          <p:nvPr/>
        </p:nvPicPr>
        <p:blipFill>
          <a:blip r:embed="rId3"/>
          <a:stretch>
            <a:fillRect/>
          </a:stretch>
        </p:blipFill>
        <p:spPr>
          <a:xfrm>
            <a:off x="0" y="0"/>
            <a:ext cx="963251" cy="1188823"/>
          </a:xfrm>
          <a:prstGeom prst="rect">
            <a:avLst/>
          </a:prstGeom>
        </p:spPr>
      </p:pic>
    </p:spTree>
    <p:extLst>
      <p:ext uri="{BB962C8B-B14F-4D97-AF65-F5344CB8AC3E}">
        <p14:creationId xmlns:p14="http://schemas.microsoft.com/office/powerpoint/2010/main" val="180380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BCC-3BB4-10DE-25E8-2B621BC7F34F}"/>
              </a:ext>
            </a:extLst>
          </p:cNvPr>
          <p:cNvSpPr>
            <a:spLocks noGrp="1"/>
          </p:cNvSpPr>
          <p:nvPr>
            <p:ph type="title"/>
          </p:nvPr>
        </p:nvSpPr>
        <p:spPr/>
        <p:txBody>
          <a:bodyPr/>
          <a:lstStyle/>
          <a:p>
            <a:pPr algn="ctr"/>
            <a:r>
              <a:rPr lang="en-US" b="1" dirty="0"/>
              <a:t>     Specific Areas of the Review</a:t>
            </a:r>
          </a:p>
        </p:txBody>
      </p:sp>
      <p:sp>
        <p:nvSpPr>
          <p:cNvPr id="3" name="Content Placeholder 2">
            <a:extLst>
              <a:ext uri="{FF2B5EF4-FFF2-40B4-BE49-F238E27FC236}">
                <a16:creationId xmlns:a16="http://schemas.microsoft.com/office/drawing/2014/main" id="{9DA7FE91-1037-EF06-A937-CD01D0AA5F8B}"/>
              </a:ext>
            </a:extLst>
          </p:cNvPr>
          <p:cNvSpPr>
            <a:spLocks noGrp="1"/>
          </p:cNvSpPr>
          <p:nvPr>
            <p:ph idx="1"/>
          </p:nvPr>
        </p:nvSpPr>
        <p:spPr>
          <a:xfrm>
            <a:off x="80097" y="1939669"/>
            <a:ext cx="12111903" cy="4486275"/>
          </a:xfrm>
        </p:spPr>
        <p:txBody>
          <a:bodyPr>
            <a:normAutofit/>
          </a:bodyPr>
          <a:lstStyle/>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1.   Continuum of Services</a:t>
            </a:r>
          </a:p>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2.   Related Services</a:t>
            </a:r>
          </a:p>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3.   Utilization of Para-Professional Supports</a:t>
            </a:r>
          </a:p>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4.   Out of District Placements</a:t>
            </a:r>
          </a:p>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5.   Organizational Structure and District Coordination of Programs and Services</a:t>
            </a:r>
          </a:p>
          <a:p>
            <a:pPr marL="0" marR="0" lvl="0" indent="0" algn="just">
              <a:spcBef>
                <a:spcPts val="0"/>
              </a:spcBef>
              <a:spcAft>
                <a:spcPts val="0"/>
              </a:spcAft>
              <a:buNone/>
            </a:pPr>
            <a:endPar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endParaRPr>
          </a:p>
          <a:p>
            <a:pPr marL="0" indent="0" algn="just">
              <a:spcBef>
                <a:spcPts val="0"/>
              </a:spcBef>
              <a:buNone/>
            </a:pPr>
            <a:r>
              <a:rPr lang="en-US" sz="2400" b="1" dirty="0">
                <a:solidFill>
                  <a:schemeClr val="accent1">
                    <a:lumMod val="50000"/>
                  </a:schemeClr>
                </a:solidFill>
                <a:latin typeface="Calibri" panose="020F0502020204030204" pitchFamily="34" charset="0"/>
                <a:ea typeface="Times New Roman" panose="02020603050405020304" pitchFamily="18" charset="0"/>
                <a:cs typeface="Arial" panose="020B0604020202020204" pitchFamily="34" charset="0"/>
              </a:rPr>
              <a:t>6.   District Finances Related to Recoupment of Medicaid </a:t>
            </a:r>
          </a:p>
        </p:txBody>
      </p:sp>
      <p:sp>
        <p:nvSpPr>
          <p:cNvPr id="4" name="Footer Placeholder 3">
            <a:extLst>
              <a:ext uri="{FF2B5EF4-FFF2-40B4-BE49-F238E27FC236}">
                <a16:creationId xmlns:a16="http://schemas.microsoft.com/office/drawing/2014/main" id="{EA72CB6E-F5B6-EE12-948F-8BE80685BB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2A7CAC-9044-074F-1DE1-DDD0EBF8E3D8}"/>
              </a:ext>
            </a:extLst>
          </p:cNvPr>
          <p:cNvSpPr>
            <a:spLocks noGrp="1"/>
          </p:cNvSpPr>
          <p:nvPr>
            <p:ph type="sldNum" sz="quarter" idx="12"/>
          </p:nvPr>
        </p:nvSpPr>
        <p:spPr/>
        <p:txBody>
          <a:bodyPr/>
          <a:lstStyle/>
          <a:p>
            <a:fld id="{73E05A65-29F5-4653-8691-1BFEC55FD5A0}" type="slidenum">
              <a:rPr lang="en-US" smtClean="0"/>
              <a:t>4</a:t>
            </a:fld>
            <a:endParaRPr lang="en-US" dirty="0"/>
          </a:p>
        </p:txBody>
      </p:sp>
      <p:pic>
        <p:nvPicPr>
          <p:cNvPr id="7" name="Picture 6">
            <a:extLst>
              <a:ext uri="{FF2B5EF4-FFF2-40B4-BE49-F238E27FC236}">
                <a16:creationId xmlns:a16="http://schemas.microsoft.com/office/drawing/2014/main" id="{AC8CCEE4-5EC9-C3DD-36DD-DE17C61352A3}"/>
              </a:ext>
            </a:extLst>
          </p:cNvPr>
          <p:cNvPicPr>
            <a:picLocks noChangeAspect="1"/>
          </p:cNvPicPr>
          <p:nvPr/>
        </p:nvPicPr>
        <p:blipFill>
          <a:blip r:embed="rId2"/>
          <a:stretch>
            <a:fillRect/>
          </a:stretch>
        </p:blipFill>
        <p:spPr>
          <a:xfrm>
            <a:off x="10352540" y="139175"/>
            <a:ext cx="1039424" cy="1080794"/>
          </a:xfrm>
          <a:prstGeom prst="rect">
            <a:avLst/>
          </a:prstGeom>
        </p:spPr>
      </p:pic>
      <p:pic>
        <p:nvPicPr>
          <p:cNvPr id="6" name="Picture 5">
            <a:extLst>
              <a:ext uri="{FF2B5EF4-FFF2-40B4-BE49-F238E27FC236}">
                <a16:creationId xmlns:a16="http://schemas.microsoft.com/office/drawing/2014/main" id="{4A5C5C7F-1DE1-3B65-90BF-A07131A192B3}"/>
              </a:ext>
            </a:extLst>
          </p:cNvPr>
          <p:cNvPicPr>
            <a:picLocks noChangeAspect="1"/>
          </p:cNvPicPr>
          <p:nvPr/>
        </p:nvPicPr>
        <p:blipFill>
          <a:blip r:embed="rId3"/>
          <a:stretch>
            <a:fillRect/>
          </a:stretch>
        </p:blipFill>
        <p:spPr>
          <a:xfrm>
            <a:off x="80097" y="0"/>
            <a:ext cx="962025" cy="1185863"/>
          </a:xfrm>
          <a:prstGeom prst="rect">
            <a:avLst/>
          </a:prstGeom>
        </p:spPr>
      </p:pic>
    </p:spTree>
    <p:extLst>
      <p:ext uri="{BB962C8B-B14F-4D97-AF65-F5344CB8AC3E}">
        <p14:creationId xmlns:p14="http://schemas.microsoft.com/office/powerpoint/2010/main" val="25984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BCC-3BB4-10DE-25E8-2B621BC7F34F}"/>
              </a:ext>
            </a:extLst>
          </p:cNvPr>
          <p:cNvSpPr>
            <a:spLocks noGrp="1"/>
          </p:cNvSpPr>
          <p:nvPr>
            <p:ph type="title"/>
          </p:nvPr>
        </p:nvSpPr>
        <p:spPr/>
        <p:txBody>
          <a:bodyPr/>
          <a:lstStyle/>
          <a:p>
            <a:pPr algn="ctr"/>
            <a:r>
              <a:rPr lang="en-US" b="1" dirty="0"/>
              <a:t>Organization of the Presentation</a:t>
            </a:r>
          </a:p>
        </p:txBody>
      </p:sp>
      <p:sp>
        <p:nvSpPr>
          <p:cNvPr id="3" name="Content Placeholder 2">
            <a:extLst>
              <a:ext uri="{FF2B5EF4-FFF2-40B4-BE49-F238E27FC236}">
                <a16:creationId xmlns:a16="http://schemas.microsoft.com/office/drawing/2014/main" id="{9DA7FE91-1037-EF06-A937-CD01D0AA5F8B}"/>
              </a:ext>
            </a:extLst>
          </p:cNvPr>
          <p:cNvSpPr>
            <a:spLocks noGrp="1"/>
          </p:cNvSpPr>
          <p:nvPr>
            <p:ph idx="1"/>
          </p:nvPr>
        </p:nvSpPr>
        <p:spPr>
          <a:xfrm>
            <a:off x="257175" y="1905563"/>
            <a:ext cx="11677650" cy="4486275"/>
          </a:xfrm>
        </p:spPr>
        <p:txBody>
          <a:bodyPr>
            <a:normAutofit/>
          </a:bodyPr>
          <a:lstStyle/>
          <a:p>
            <a:pPr marL="0" marR="0" lvl="0" indent="0" algn="just"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kumimoji="0" lang="en-US" sz="22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Calibri"/>
                <a:ea typeface="+mn-ea"/>
                <a:cs typeface="+mn-cs"/>
              </a:rPr>
              <a:t>The program report, and this corresponding presentation, are organized with respect to two main areas:  </a:t>
            </a: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kumimoji="0" lang="en-US" sz="2800" b="1" i="0" u="none" strike="noStrike" kern="1200" cap="none" spc="0" normalizeH="0" baseline="0" noProof="0" dirty="0">
              <a:ln>
                <a:noFill/>
              </a:ln>
              <a:solidFill>
                <a:schemeClr val="accent1">
                  <a:lumMod val="50000"/>
                </a:scheme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2800" b="1" i="1" u="none" strike="noStrike" kern="1200" cap="none" spc="0" normalizeH="0" baseline="0" noProof="0" dirty="0">
                <a:ln>
                  <a:noFill/>
                </a:ln>
                <a:solidFill>
                  <a:schemeClr val="accent1">
                    <a:lumMod val="50000"/>
                  </a:schemeClr>
                </a:solidFill>
                <a:effectLst/>
                <a:uLnTx/>
                <a:uFillTx/>
                <a:latin typeface="Calibri"/>
                <a:ea typeface="+mn-ea"/>
                <a:cs typeface="+mn-cs"/>
              </a:rPr>
              <a:t>      Organizational Considerations</a:t>
            </a: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endParaRPr kumimoji="0" lang="en-US" sz="2800" b="1" i="1" u="none" strike="noStrike" kern="1200" cap="none" spc="0" normalizeH="0" baseline="0" noProof="0" dirty="0">
              <a:ln>
                <a:noFill/>
              </a:ln>
              <a:solidFill>
                <a:schemeClr val="accent1">
                  <a:lumMod val="50000"/>
                </a:scheme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FFC52F"/>
              </a:buClr>
              <a:buSzTx/>
              <a:buFont typeface="Wingdings" panose="05000000000000000000" pitchFamily="2" charset="2"/>
              <a:buNone/>
              <a:tabLst/>
              <a:defRPr/>
            </a:pPr>
            <a:r>
              <a:rPr kumimoji="0" lang="en-US" sz="2800" b="1" i="1" u="none" strike="noStrike" kern="1200" cap="none" spc="0" normalizeH="0" baseline="0" noProof="0" dirty="0">
                <a:ln>
                  <a:noFill/>
                </a:ln>
                <a:solidFill>
                  <a:schemeClr val="accent1">
                    <a:lumMod val="50000"/>
                  </a:schemeClr>
                </a:solidFill>
                <a:effectLst/>
                <a:uLnTx/>
                <a:uFillTx/>
                <a:latin typeface="Calibri"/>
                <a:ea typeface="+mn-ea"/>
                <a:cs typeface="+mn-cs"/>
              </a:rPr>
              <a:t>      Continuum of Supports</a:t>
            </a:r>
          </a:p>
          <a:p>
            <a:pPr marL="0" marR="0" lvl="0" indent="0" algn="l" defTabSz="914400" rtl="0" eaLnBrk="1" fontAlgn="auto" latinLnBrk="0" hangingPunct="1">
              <a:lnSpc>
                <a:spcPct val="100000"/>
              </a:lnSpc>
              <a:spcBef>
                <a:spcPts val="0"/>
              </a:spcBef>
              <a:spcAft>
                <a:spcPts val="0"/>
              </a:spcAft>
              <a:buClr>
                <a:srgbClr val="FFC52F"/>
              </a:buClr>
              <a:buSzTx/>
              <a:buFont typeface="Wingdings" panose="05000000000000000000" pitchFamily="2" charset="2"/>
              <a:buNone/>
              <a:tabLst/>
              <a:defRPr/>
            </a:pPr>
            <a:endParaRPr kumimoji="0" lang="en-US" altLang="en-US" sz="2800" b="1" i="0" u="none" strike="noStrike" kern="1200" cap="none" spc="0" normalizeH="0" baseline="0" noProof="0" dirty="0">
              <a:ln>
                <a:noFill/>
              </a:ln>
              <a:solidFill>
                <a:schemeClr val="accent1">
                  <a:lumMod val="50000"/>
                </a:schemeClr>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FFC52F"/>
              </a:buClr>
              <a:buSzTx/>
              <a:buFont typeface="Wingdings" panose="05000000000000000000" pitchFamily="2" charset="2"/>
              <a:buNone/>
              <a:tabLst/>
              <a:defRPr/>
            </a:pPr>
            <a:r>
              <a:rPr kumimoji="0" lang="en-US" altLang="en-US" sz="2800" b="1" i="0" u="none" strike="noStrike" kern="1200" cap="none" spc="0" normalizeH="0" baseline="0" noProof="0" dirty="0">
                <a:ln>
                  <a:noFill/>
                </a:ln>
                <a:solidFill>
                  <a:schemeClr val="accent1">
                    <a:lumMod val="50000"/>
                  </a:schemeClr>
                </a:solidFill>
                <a:effectLst/>
                <a:uLnTx/>
                <a:uFillTx/>
                <a:latin typeface="Calibri"/>
                <a:ea typeface="+mn-ea"/>
                <a:cs typeface="Arial" panose="020B0604020202020204" pitchFamily="34" charset="0"/>
              </a:rPr>
              <a:t>Each will be considered when we discuss </a:t>
            </a:r>
            <a:r>
              <a:rPr kumimoji="0" lang="en-US" altLang="en-US" sz="2800" b="1" i="1" u="none" strike="noStrike" kern="1200" cap="none" spc="0" normalizeH="0" baseline="0" noProof="0" dirty="0">
                <a:ln>
                  <a:noFill/>
                </a:ln>
                <a:solidFill>
                  <a:schemeClr val="accent1">
                    <a:lumMod val="50000"/>
                  </a:schemeClr>
                </a:solidFill>
                <a:effectLst/>
                <a:uLnTx/>
                <a:uFillTx/>
                <a:latin typeface="Calibri"/>
                <a:ea typeface="+mn-ea"/>
                <a:cs typeface="Arial" panose="020B0604020202020204" pitchFamily="34" charset="0"/>
              </a:rPr>
              <a:t>Findings </a:t>
            </a:r>
            <a:r>
              <a:rPr kumimoji="0" lang="en-US" altLang="en-US" sz="2800" b="1" i="0" u="none" strike="noStrike" kern="1200" cap="none" spc="0" normalizeH="0" baseline="0" noProof="0" dirty="0">
                <a:ln>
                  <a:noFill/>
                </a:ln>
                <a:solidFill>
                  <a:schemeClr val="accent1">
                    <a:lumMod val="50000"/>
                  </a:schemeClr>
                </a:solidFill>
                <a:effectLst/>
                <a:uLnTx/>
                <a:uFillTx/>
                <a:latin typeface="Calibri"/>
                <a:ea typeface="+mn-ea"/>
                <a:cs typeface="Arial" panose="020B0604020202020204" pitchFamily="34" charset="0"/>
              </a:rPr>
              <a:t>and </a:t>
            </a:r>
            <a:r>
              <a:rPr kumimoji="0" lang="en-US" altLang="en-US" sz="2800" b="1" i="1" u="none" strike="noStrike" kern="1200" cap="none" spc="0" normalizeH="0" baseline="0" noProof="0" dirty="0">
                <a:ln>
                  <a:noFill/>
                </a:ln>
                <a:solidFill>
                  <a:schemeClr val="accent1">
                    <a:lumMod val="50000"/>
                  </a:schemeClr>
                </a:solidFill>
                <a:effectLst/>
                <a:uLnTx/>
                <a:uFillTx/>
                <a:latin typeface="Calibri"/>
                <a:ea typeface="+mn-ea"/>
                <a:cs typeface="Arial" panose="020B0604020202020204" pitchFamily="34" charset="0"/>
              </a:rPr>
              <a:t>Areas of Opportunity.  </a:t>
            </a:r>
          </a:p>
        </p:txBody>
      </p:sp>
      <p:sp>
        <p:nvSpPr>
          <p:cNvPr id="4" name="Footer Placeholder 3">
            <a:extLst>
              <a:ext uri="{FF2B5EF4-FFF2-40B4-BE49-F238E27FC236}">
                <a16:creationId xmlns:a16="http://schemas.microsoft.com/office/drawing/2014/main" id="{EA72CB6E-F5B6-EE12-948F-8BE80685BB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2A7CAC-9044-074F-1DE1-DDD0EBF8E3D8}"/>
              </a:ext>
            </a:extLst>
          </p:cNvPr>
          <p:cNvSpPr>
            <a:spLocks noGrp="1"/>
          </p:cNvSpPr>
          <p:nvPr>
            <p:ph type="sldNum" sz="quarter" idx="12"/>
          </p:nvPr>
        </p:nvSpPr>
        <p:spPr/>
        <p:txBody>
          <a:bodyPr/>
          <a:lstStyle/>
          <a:p>
            <a:fld id="{73E05A65-29F5-4653-8691-1BFEC55FD5A0}" type="slidenum">
              <a:rPr lang="en-US" smtClean="0"/>
              <a:t>5</a:t>
            </a:fld>
            <a:endParaRPr lang="en-US" dirty="0"/>
          </a:p>
        </p:txBody>
      </p:sp>
      <p:pic>
        <p:nvPicPr>
          <p:cNvPr id="7" name="Picture 6">
            <a:extLst>
              <a:ext uri="{FF2B5EF4-FFF2-40B4-BE49-F238E27FC236}">
                <a16:creationId xmlns:a16="http://schemas.microsoft.com/office/drawing/2014/main" id="{AC8CCEE4-5EC9-C3DD-36DD-DE17C61352A3}"/>
              </a:ext>
            </a:extLst>
          </p:cNvPr>
          <p:cNvPicPr>
            <a:picLocks noChangeAspect="1"/>
          </p:cNvPicPr>
          <p:nvPr/>
        </p:nvPicPr>
        <p:blipFill>
          <a:blip r:embed="rId2"/>
          <a:stretch>
            <a:fillRect/>
          </a:stretch>
        </p:blipFill>
        <p:spPr>
          <a:xfrm>
            <a:off x="10352540" y="139175"/>
            <a:ext cx="1039424" cy="1080794"/>
          </a:xfrm>
          <a:prstGeom prst="rect">
            <a:avLst/>
          </a:prstGeom>
        </p:spPr>
      </p:pic>
      <p:pic>
        <p:nvPicPr>
          <p:cNvPr id="6" name="Picture 5">
            <a:extLst>
              <a:ext uri="{FF2B5EF4-FFF2-40B4-BE49-F238E27FC236}">
                <a16:creationId xmlns:a16="http://schemas.microsoft.com/office/drawing/2014/main" id="{2603ED7B-AAA1-7EF0-351E-7CDAB2F4B3F3}"/>
              </a:ext>
            </a:extLst>
          </p:cNvPr>
          <p:cNvPicPr>
            <a:picLocks noChangeAspect="1"/>
          </p:cNvPicPr>
          <p:nvPr/>
        </p:nvPicPr>
        <p:blipFill>
          <a:blip r:embed="rId3"/>
          <a:stretch>
            <a:fillRect/>
          </a:stretch>
        </p:blipFill>
        <p:spPr>
          <a:xfrm>
            <a:off x="38010" y="31146"/>
            <a:ext cx="963251" cy="1188823"/>
          </a:xfrm>
          <a:prstGeom prst="rect">
            <a:avLst/>
          </a:prstGeom>
        </p:spPr>
      </p:pic>
    </p:spTree>
    <p:extLst>
      <p:ext uri="{BB962C8B-B14F-4D97-AF65-F5344CB8AC3E}">
        <p14:creationId xmlns:p14="http://schemas.microsoft.com/office/powerpoint/2010/main" val="372413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3BCC-3BB4-10DE-25E8-2B621BC7F34F}"/>
              </a:ext>
            </a:extLst>
          </p:cNvPr>
          <p:cNvSpPr>
            <a:spLocks noGrp="1"/>
          </p:cNvSpPr>
          <p:nvPr>
            <p:ph type="title"/>
          </p:nvPr>
        </p:nvSpPr>
        <p:spPr/>
        <p:txBody>
          <a:bodyPr/>
          <a:lstStyle/>
          <a:p>
            <a:pPr algn="ctr"/>
            <a:r>
              <a:rPr lang="en-US" b="1" dirty="0"/>
              <a:t>Methodology</a:t>
            </a:r>
          </a:p>
        </p:txBody>
      </p:sp>
      <p:sp>
        <p:nvSpPr>
          <p:cNvPr id="3" name="Content Placeholder 2">
            <a:extLst>
              <a:ext uri="{FF2B5EF4-FFF2-40B4-BE49-F238E27FC236}">
                <a16:creationId xmlns:a16="http://schemas.microsoft.com/office/drawing/2014/main" id="{9DA7FE91-1037-EF06-A937-CD01D0AA5F8B}"/>
              </a:ext>
            </a:extLst>
          </p:cNvPr>
          <p:cNvSpPr>
            <a:spLocks noGrp="1"/>
          </p:cNvSpPr>
          <p:nvPr>
            <p:ph idx="1"/>
          </p:nvPr>
        </p:nvSpPr>
        <p:spPr>
          <a:xfrm>
            <a:off x="0" y="1846500"/>
            <a:ext cx="11959079" cy="4697738"/>
          </a:xfrm>
        </p:spPr>
        <p:txBody>
          <a:bodyPr>
            <a:normAutofit fontScale="70000" lnSpcReduction="20000"/>
          </a:bodyPr>
          <a:lstStyle/>
          <a:p>
            <a:pPr marL="0" marR="0" lvl="0" indent="0" algn="just">
              <a:lnSpc>
                <a:spcPct val="150000"/>
              </a:lnSpc>
              <a:spcBef>
                <a:spcPts val="0"/>
              </a:spcBef>
              <a:spcAft>
                <a:spcPts val="0"/>
              </a:spcAft>
              <a:buNone/>
            </a:pPr>
            <a:endParaRPr lang="en-US" dirty="0">
              <a:solidFill>
                <a:schemeClr val="accent1">
                  <a:lumMod val="50000"/>
                </a:schemeClr>
              </a:solidFill>
            </a:endParaRPr>
          </a:p>
          <a:p>
            <a:pPr marL="457200" marR="0" lvl="1" indent="-342900" algn="l" defTabSz="914400" rtl="0" eaLnBrk="1" fontAlgn="auto" latinLnBrk="0" hangingPunct="1">
              <a:lnSpc>
                <a:spcPct val="100000"/>
              </a:lnSpc>
              <a:spcBef>
                <a:spcPct val="20000"/>
              </a:spcBef>
              <a:spcAft>
                <a:spcPts val="600"/>
              </a:spcAft>
              <a:buClr>
                <a:srgbClr val="000000"/>
              </a:buClr>
              <a:buSzPct val="100000"/>
              <a:buFont typeface="Wingdings" panose="05000000000000000000" pitchFamily="2" charset="2"/>
              <a:buNone/>
              <a:tabLst/>
              <a:defRPr/>
            </a:pPr>
            <a:r>
              <a:rPr kumimoji="0" lang="en-US" altLang="en-US" sz="3100" b="1" i="1" u="none" strike="noStrike" kern="0" cap="none" spc="0" normalizeH="0" baseline="0" noProof="0" dirty="0">
                <a:ln>
                  <a:noFill/>
                </a:ln>
                <a:solidFill>
                  <a:schemeClr val="accent1">
                    <a:lumMod val="50000"/>
                  </a:schemeClr>
                </a:solidFill>
                <a:effectLst/>
                <a:uLnTx/>
                <a:uFillTx/>
                <a:latin typeface="Calibri" panose="020F0502020204030204" pitchFamily="34" charset="0"/>
                <a:ea typeface="+mn-ea"/>
                <a:cs typeface="+mn-cs"/>
              </a:rPr>
              <a:t> Interviews</a:t>
            </a:r>
          </a:p>
          <a:p>
            <a:pPr marL="684213" marR="0" lvl="0" indent="-34290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Char char="§"/>
              <a:tabLst/>
              <a:defRPr/>
            </a:pPr>
            <a:endParaRPr kumimoji="0" lang="en-US" altLang="en-US" sz="3100" b="0" i="0" u="none" strike="noStrike" kern="1200" cap="none" spc="0" normalizeH="0" baseline="0" noProof="0" dirty="0">
              <a:ln>
                <a:noFill/>
              </a:ln>
              <a:solidFill>
                <a:schemeClr val="accent1">
                  <a:lumMod val="50000"/>
                </a:schemeClr>
              </a:solidFill>
              <a:effectLst/>
              <a:highlight>
                <a:srgbClr val="FFFF00"/>
              </a:highlight>
              <a:uLnTx/>
              <a:uFillTx/>
              <a:latin typeface="Calibri" panose="020F0502020204030204" pitchFamily="34" charset="0"/>
              <a:ea typeface="+mn-ea"/>
              <a:cs typeface="Arial" panose="020B0604020202020204" pitchFamily="34" charset="0"/>
            </a:endParaRPr>
          </a:p>
          <a:p>
            <a:pPr marL="684213" marR="0" lvl="0" indent="-342900" algn="just"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Char char="§"/>
              <a:tabLst/>
              <a:defRPr/>
            </a:pPr>
            <a:r>
              <a:rPr kumimoji="0" lang="en-US" altLang="en-US" sz="31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rPr>
              <a:t>Sixty-eight (68) confidential interviews with central office leadership, school-based administration, certified teachers, para-professionals, related service providers,</a:t>
            </a:r>
            <a:r>
              <a:rPr lang="en-US" altLang="en-US" sz="3100" b="1" dirty="0">
                <a:solidFill>
                  <a:schemeClr val="accent1">
                    <a:lumMod val="50000"/>
                  </a:schemeClr>
                </a:solidFill>
                <a:latin typeface="Calibri" panose="020F0502020204030204" pitchFamily="34" charset="0"/>
                <a:cs typeface="Arial" panose="020B0604020202020204" pitchFamily="34" charset="0"/>
              </a:rPr>
              <a:t> and parents</a:t>
            </a:r>
            <a:r>
              <a:rPr kumimoji="0" lang="en-US" altLang="en-US" sz="31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rPr>
              <a:t>.</a:t>
            </a:r>
          </a:p>
          <a:p>
            <a:pPr marL="684213" marR="0" lvl="0" indent="-34290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Char char="§"/>
              <a:tabLst/>
              <a:defRPr/>
            </a:pPr>
            <a:endParaRPr kumimoji="0" lang="en-US" altLang="en-US" sz="31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endParaRPr>
          </a:p>
          <a:p>
            <a:pPr marL="684213" marR="0" lvl="0" indent="-34290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Char char="§"/>
              <a:tabLst/>
              <a:defRPr/>
            </a:pPr>
            <a:r>
              <a:rPr kumimoji="0" lang="en-US" altLang="en-US" sz="31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rPr>
              <a:t>Questions were catered to the interviewees’ particular areas of expertise and relevance to the areas under review.</a:t>
            </a:r>
          </a:p>
          <a:p>
            <a:pPr marL="341313" marR="0" lvl="0" indent="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None/>
              <a:tabLst/>
              <a:defRPr/>
            </a:pPr>
            <a:endParaRPr kumimoji="0" lang="en-US" sz="3100" b="1"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endParaRPr>
          </a:p>
          <a:p>
            <a:pPr marL="341313" marR="0" lvl="0" indent="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None/>
              <a:tabLst/>
              <a:defRPr/>
            </a:pPr>
            <a:r>
              <a:rPr kumimoji="0" lang="en-US" sz="3100" b="1"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rPr>
              <a:t>Comparative analyses to other average resource/need districts within Orange County and New York State regarding student outcome and financial data</a:t>
            </a:r>
          </a:p>
          <a:p>
            <a:pPr marL="341313" marR="0" lvl="0" indent="0" algn="l" defTabSz="914400" rtl="0" eaLnBrk="1" fontAlgn="auto" latinLnBrk="0" hangingPunct="1">
              <a:lnSpc>
                <a:spcPct val="100000"/>
              </a:lnSpc>
              <a:spcBef>
                <a:spcPct val="0"/>
              </a:spcBef>
              <a:spcAft>
                <a:spcPts val="600"/>
              </a:spcAft>
              <a:buClr>
                <a:srgbClr val="FFC52F"/>
              </a:buClr>
              <a:buSzTx/>
              <a:buFont typeface="Wingdings" panose="05000000000000000000" pitchFamily="2" charset="2"/>
              <a:buNone/>
              <a:tabLst/>
              <a:defRPr/>
            </a:pPr>
            <a:endParaRPr kumimoji="0" lang="en-US" sz="3100" b="1"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endParaRPr>
          </a:p>
          <a:p>
            <a:pPr marL="341313" marR="0" lvl="0" indent="0" algn="l" defTabSz="914400" rtl="0" eaLnBrk="1" fontAlgn="auto" latinLnBrk="0" hangingPunct="1">
              <a:lnSpc>
                <a:spcPct val="100000"/>
              </a:lnSpc>
              <a:spcBef>
                <a:spcPct val="0"/>
              </a:spcBef>
              <a:spcAft>
                <a:spcPts val="0"/>
              </a:spcAft>
              <a:buClr>
                <a:srgbClr val="FFC52F"/>
              </a:buClr>
              <a:buSzTx/>
              <a:buFont typeface="Wingdings" panose="05000000000000000000" pitchFamily="2" charset="2"/>
              <a:buNone/>
              <a:tabLst/>
              <a:defRPr/>
            </a:pPr>
            <a:r>
              <a:rPr kumimoji="0" lang="en-US" sz="3100" b="1"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Arial" panose="020B0604020202020204" pitchFamily="34" charset="0"/>
              </a:rPr>
              <a:t>Document Reviews </a:t>
            </a:r>
            <a:endParaRPr lang="en-US" sz="3100" dirty="0">
              <a:solidFill>
                <a:schemeClr val="accent1">
                  <a:lumMod val="50000"/>
                </a:schemeClr>
              </a:solidFill>
            </a:endParaRPr>
          </a:p>
        </p:txBody>
      </p:sp>
      <p:sp>
        <p:nvSpPr>
          <p:cNvPr id="4" name="Footer Placeholder 3">
            <a:extLst>
              <a:ext uri="{FF2B5EF4-FFF2-40B4-BE49-F238E27FC236}">
                <a16:creationId xmlns:a16="http://schemas.microsoft.com/office/drawing/2014/main" id="{EA72CB6E-F5B6-EE12-948F-8BE80685BB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2A7CAC-9044-074F-1DE1-DDD0EBF8E3D8}"/>
              </a:ext>
            </a:extLst>
          </p:cNvPr>
          <p:cNvSpPr>
            <a:spLocks noGrp="1"/>
          </p:cNvSpPr>
          <p:nvPr>
            <p:ph type="sldNum" sz="quarter" idx="12"/>
          </p:nvPr>
        </p:nvSpPr>
        <p:spPr/>
        <p:txBody>
          <a:bodyPr/>
          <a:lstStyle/>
          <a:p>
            <a:fld id="{73E05A65-29F5-4653-8691-1BFEC55FD5A0}" type="slidenum">
              <a:rPr lang="en-US" smtClean="0"/>
              <a:t>6</a:t>
            </a:fld>
            <a:endParaRPr lang="en-US" dirty="0"/>
          </a:p>
        </p:txBody>
      </p:sp>
      <p:pic>
        <p:nvPicPr>
          <p:cNvPr id="7" name="Picture 6">
            <a:extLst>
              <a:ext uri="{FF2B5EF4-FFF2-40B4-BE49-F238E27FC236}">
                <a16:creationId xmlns:a16="http://schemas.microsoft.com/office/drawing/2014/main" id="{AC8CCEE4-5EC9-C3DD-36DD-DE17C61352A3}"/>
              </a:ext>
            </a:extLst>
          </p:cNvPr>
          <p:cNvPicPr>
            <a:picLocks noChangeAspect="1"/>
          </p:cNvPicPr>
          <p:nvPr/>
        </p:nvPicPr>
        <p:blipFill>
          <a:blip r:embed="rId2"/>
          <a:stretch>
            <a:fillRect/>
          </a:stretch>
        </p:blipFill>
        <p:spPr>
          <a:xfrm>
            <a:off x="10429658" y="-17378"/>
            <a:ext cx="1039424" cy="1080794"/>
          </a:xfrm>
          <a:prstGeom prst="rect">
            <a:avLst/>
          </a:prstGeom>
        </p:spPr>
      </p:pic>
      <p:pic>
        <p:nvPicPr>
          <p:cNvPr id="6" name="Picture 5">
            <a:extLst>
              <a:ext uri="{FF2B5EF4-FFF2-40B4-BE49-F238E27FC236}">
                <a16:creationId xmlns:a16="http://schemas.microsoft.com/office/drawing/2014/main" id="{6A8B9EDA-E2D4-411A-A712-5D12DBE8458B}"/>
              </a:ext>
            </a:extLst>
          </p:cNvPr>
          <p:cNvPicPr>
            <a:picLocks noChangeAspect="1"/>
          </p:cNvPicPr>
          <p:nvPr/>
        </p:nvPicPr>
        <p:blipFill>
          <a:blip r:embed="rId3"/>
          <a:stretch>
            <a:fillRect/>
          </a:stretch>
        </p:blipFill>
        <p:spPr>
          <a:xfrm>
            <a:off x="191703" y="138327"/>
            <a:ext cx="963251" cy="1188823"/>
          </a:xfrm>
          <a:prstGeom prst="rect">
            <a:avLst/>
          </a:prstGeom>
        </p:spPr>
      </p:pic>
    </p:spTree>
    <p:extLst>
      <p:ext uri="{BB962C8B-B14F-4D97-AF65-F5344CB8AC3E}">
        <p14:creationId xmlns:p14="http://schemas.microsoft.com/office/powerpoint/2010/main" val="318038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Culture and Climate</a:t>
            </a:r>
            <a:endParaRPr lang="en-US" altLang="en-US" sz="2700" i="1" dirty="0">
              <a:solidFill>
                <a:schemeClr val="bg1"/>
              </a:solidFill>
              <a:latin typeface="+mn-lt"/>
              <a:cs typeface="Arial" panose="020B0604020202020204" pitchFamily="34" charset="0"/>
            </a:endParaRPr>
          </a:p>
        </p:txBody>
      </p:sp>
      <p:sp>
        <p:nvSpPr>
          <p:cNvPr id="7" name="Slide Number Placeholder 12"/>
          <p:cNvSpPr>
            <a:spLocks noGrp="1"/>
          </p:cNvSpPr>
          <p:nvPr>
            <p:ph type="sldNum" sz="quarter" idx="12"/>
          </p:nvPr>
        </p:nvSpPr>
        <p:spPr>
          <a:xfrm>
            <a:off x="8686800" y="6356351"/>
            <a:ext cx="381000" cy="365125"/>
          </a:xfrm>
        </p:spPr>
        <p:txBody>
          <a:bodyPr/>
          <a:lstStyle/>
          <a:p>
            <a:fld id="{5BE3004A-D0AA-4EF4-BB32-610EE1A3D793}" type="slidenum">
              <a:rPr lang="en-US" smtClean="0"/>
              <a:pPr/>
              <a:t>7</a:t>
            </a:fld>
            <a:endParaRPr lang="en-US" dirty="0"/>
          </a:p>
        </p:txBody>
      </p:sp>
      <p:sp>
        <p:nvSpPr>
          <p:cNvPr id="8" name="Content Placeholder 2"/>
          <p:cNvSpPr>
            <a:spLocks noGrp="1"/>
          </p:cNvSpPr>
          <p:nvPr>
            <p:ph idx="1"/>
          </p:nvPr>
        </p:nvSpPr>
        <p:spPr>
          <a:xfrm>
            <a:off x="0" y="1924051"/>
            <a:ext cx="11940466" cy="6048376"/>
          </a:xfrm>
        </p:spPr>
        <p:txBody>
          <a:bodyPr>
            <a:noAutofit/>
          </a:bodyPr>
          <a:lstStyle/>
          <a:p>
            <a:pPr marL="0" lvl="0" indent="0" algn="just">
              <a:buNone/>
            </a:pPr>
            <a:r>
              <a:rPr lang="en-US" sz="2400" b="1" dirty="0">
                <a:solidFill>
                  <a:schemeClr val="accent1">
                    <a:lumMod val="50000"/>
                  </a:schemeClr>
                </a:solidFill>
              </a:rPr>
              <a:t>      Findings</a:t>
            </a:r>
            <a:endParaRPr lang="en-US" sz="22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It was generally perceived that ownership was variable and was greater among general education administrators and teachers who had been involved in collaborations with special education colleagues. </a:t>
            </a:r>
          </a:p>
          <a:p>
            <a:pPr lvl="1" algn="just">
              <a:buClr>
                <a:srgbClr val="FFC000"/>
              </a:buClr>
              <a:buFont typeface="Wingdings" panose="05000000000000000000" pitchFamily="2" charset="2"/>
              <a:buChar char="ü"/>
            </a:pPr>
            <a:endParaRPr lang="en-US" sz="28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r>
              <a:rPr lang="en-US" sz="2800" b="1" dirty="0">
                <a:solidFill>
                  <a:schemeClr val="accent1">
                    <a:lumMod val="50000"/>
                  </a:schemeClr>
                </a:solidFill>
                <a:latin typeface="Calibri" panose="020F0502020204030204" pitchFamily="34" charset="0"/>
                <a:cs typeface="Calibri" panose="020F0502020204030204" pitchFamily="34" charset="0"/>
              </a:rPr>
              <a:t>Another variable that is correlated with culture and climate is the morale associated with the changing student demographic experienced in recent years by the District. The reported impact of this change was perceived to be that student needs were approaching and exceeding District capacities to address them.</a:t>
            </a:r>
          </a:p>
          <a:p>
            <a:pPr lvl="1" algn="just">
              <a:buClr>
                <a:srgbClr val="FFC000"/>
              </a:buClr>
              <a:buFont typeface="Wingdings" panose="05000000000000000000" pitchFamily="2" charset="2"/>
              <a:buChar char="ü"/>
            </a:pPr>
            <a:endParaRPr lang="en-US" sz="28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200" b="1" dirty="0">
              <a:solidFill>
                <a:schemeClr val="accent1">
                  <a:lumMod val="50000"/>
                </a:schemeClr>
              </a:solidFill>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endParaRPr lang="en-US" sz="28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p:txBody>
      </p:sp>
      <p:sp>
        <p:nvSpPr>
          <p:cNvPr id="4" name="Rectangle 1"/>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E4DDA11D-9CDF-4C27-BCC3-D9B2523E11B2}"/>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1E4303C0-EFE9-E8A5-63E0-C5696CA28C98}"/>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5DE3AFD8-037F-FA38-AE49-98F5EE18AAD6}"/>
              </a:ext>
            </a:extLst>
          </p:cNvPr>
          <p:cNvPicPr>
            <a:picLocks noChangeAspect="1"/>
          </p:cNvPicPr>
          <p:nvPr/>
        </p:nvPicPr>
        <p:blipFill>
          <a:blip r:embed="rId4"/>
          <a:stretch>
            <a:fillRect/>
          </a:stretch>
        </p:blipFill>
        <p:spPr>
          <a:xfrm>
            <a:off x="0" y="31146"/>
            <a:ext cx="963251" cy="1188823"/>
          </a:xfrm>
          <a:prstGeom prst="rect">
            <a:avLst/>
          </a:prstGeom>
        </p:spPr>
      </p:pic>
    </p:spTree>
    <p:extLst>
      <p:ext uri="{BB962C8B-B14F-4D97-AF65-F5344CB8AC3E}">
        <p14:creationId xmlns:p14="http://schemas.microsoft.com/office/powerpoint/2010/main" val="200253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7125-F0C6-ABC9-94D2-8C61AF2DD715}"/>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F71FBBD7-CFB5-ECF7-330C-2B7851FB5F13}"/>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Culture and Climate</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42FB6C48-B2BF-B181-2B08-D2444A4C3CF6}"/>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8</a:t>
            </a:fld>
            <a:endParaRPr lang="en-US" dirty="0"/>
          </a:p>
        </p:txBody>
      </p:sp>
      <p:sp>
        <p:nvSpPr>
          <p:cNvPr id="8" name="Content Placeholder 2">
            <a:extLst>
              <a:ext uri="{FF2B5EF4-FFF2-40B4-BE49-F238E27FC236}">
                <a16:creationId xmlns:a16="http://schemas.microsoft.com/office/drawing/2014/main" id="{6FCFD109-A4E0-CF7C-0BF6-8205ED74DB28}"/>
              </a:ext>
            </a:extLst>
          </p:cNvPr>
          <p:cNvSpPr>
            <a:spLocks noGrp="1"/>
          </p:cNvSpPr>
          <p:nvPr>
            <p:ph idx="1"/>
          </p:nvPr>
        </p:nvSpPr>
        <p:spPr>
          <a:xfrm>
            <a:off x="-275422" y="1924051"/>
            <a:ext cx="12215888" cy="6048376"/>
          </a:xfrm>
        </p:spPr>
        <p:txBody>
          <a:bodyPr>
            <a:noAutofit/>
          </a:bodyPr>
          <a:lstStyle/>
          <a:p>
            <a:pPr marL="0" lvl="0" indent="0" algn="just">
              <a:buNone/>
            </a:pPr>
            <a:r>
              <a:rPr lang="en-US" sz="2400" b="1" dirty="0">
                <a:solidFill>
                  <a:schemeClr val="accent1">
                    <a:lumMod val="50000"/>
                  </a:schemeClr>
                </a:solidFill>
              </a:rPr>
              <a:t>     </a:t>
            </a:r>
          </a:p>
          <a:p>
            <a:pPr marL="0" lvl="0" indent="0" algn="just">
              <a:buNone/>
            </a:pPr>
            <a:r>
              <a:rPr lang="en-US" sz="2400" b="1" dirty="0">
                <a:solidFill>
                  <a:schemeClr val="accent1">
                    <a:lumMod val="50000"/>
                  </a:schemeClr>
                </a:solidFill>
              </a:rPr>
              <a:t>      Findings (cont.)</a:t>
            </a:r>
            <a:endParaRPr lang="en-US" sz="1600" b="1" dirty="0">
              <a:solidFill>
                <a:schemeClr val="accent1">
                  <a:lumMod val="50000"/>
                </a:schemeClr>
              </a:solidFill>
            </a:endParaRPr>
          </a:p>
          <a:p>
            <a:pPr lvl="1" algn="just">
              <a:buClr>
                <a:srgbClr val="FFC000"/>
              </a:buClr>
              <a:buFont typeface="Wingdings" panose="05000000000000000000" pitchFamily="2" charset="2"/>
              <a:buChar char="ü"/>
            </a:pPr>
            <a:endParaRPr lang="en-US" sz="22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lgn="just">
              <a:buClr>
                <a:srgbClr val="FFC000"/>
              </a:buClr>
              <a:buFont typeface="Wingdings" panose="05000000000000000000" pitchFamily="2" charset="2"/>
              <a:buChar char="ü"/>
            </a:pPr>
            <a:r>
              <a:rPr lang="en-US" sz="3200" b="1" dirty="0">
                <a:solidFill>
                  <a:schemeClr val="accent1">
                    <a:lumMod val="50000"/>
                  </a:schemeClr>
                </a:solidFill>
                <a:latin typeface="Calibri" panose="020F0502020204030204" pitchFamily="34" charset="0"/>
                <a:cs typeface="Calibri" panose="020F0502020204030204" pitchFamily="34" charset="0"/>
              </a:rPr>
              <a:t>The 3-year average of District SWDs spending at least 80% of their school day in general education is just under 50%; which is significantly below the State Target (of approximately 59%) but it is higher than the average of the ACSDs and a 6% increase from the previous 3 years.</a:t>
            </a:r>
            <a:endParaRPr lang="en-US" sz="32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182E086A-9244-F7A1-491B-6B2CF31A6E41}"/>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59AFFA43-B805-23C6-36EB-2F65E2EFFB66}"/>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D2AC9CA4-F1CF-453A-C04E-0B3ADC5B0BAF}"/>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9F2C2A80-9CB8-76B2-C5D2-6E1FA00267D1}"/>
              </a:ext>
            </a:extLst>
          </p:cNvPr>
          <p:cNvPicPr>
            <a:picLocks noChangeAspect="1"/>
          </p:cNvPicPr>
          <p:nvPr/>
        </p:nvPicPr>
        <p:blipFill>
          <a:blip r:embed="rId3"/>
          <a:stretch>
            <a:fillRect/>
          </a:stretch>
        </p:blipFill>
        <p:spPr>
          <a:xfrm>
            <a:off x="10352540" y="139175"/>
            <a:ext cx="1039424" cy="1080794"/>
          </a:xfrm>
          <a:prstGeom prst="rect">
            <a:avLst/>
          </a:prstGeom>
        </p:spPr>
      </p:pic>
      <p:pic>
        <p:nvPicPr>
          <p:cNvPr id="2" name="Picture 1">
            <a:extLst>
              <a:ext uri="{FF2B5EF4-FFF2-40B4-BE49-F238E27FC236}">
                <a16:creationId xmlns:a16="http://schemas.microsoft.com/office/drawing/2014/main" id="{E0523C32-6C51-1BE1-0F79-793BFF30F6BF}"/>
              </a:ext>
            </a:extLst>
          </p:cNvPr>
          <p:cNvPicPr>
            <a:picLocks noChangeAspect="1"/>
          </p:cNvPicPr>
          <p:nvPr/>
        </p:nvPicPr>
        <p:blipFill>
          <a:blip r:embed="rId4"/>
          <a:stretch>
            <a:fillRect/>
          </a:stretch>
        </p:blipFill>
        <p:spPr>
          <a:xfrm>
            <a:off x="73260" y="85160"/>
            <a:ext cx="963251" cy="1188823"/>
          </a:xfrm>
          <a:prstGeom prst="rect">
            <a:avLst/>
          </a:prstGeom>
        </p:spPr>
      </p:pic>
    </p:spTree>
    <p:extLst>
      <p:ext uri="{BB962C8B-B14F-4D97-AF65-F5344CB8AC3E}">
        <p14:creationId xmlns:p14="http://schemas.microsoft.com/office/powerpoint/2010/main" val="386220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3E012-DF0F-2EFB-575F-9F415B8A0918}"/>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FE922083-08B2-4E3D-FB27-ABF0986C19E2}"/>
              </a:ext>
            </a:extLst>
          </p:cNvPr>
          <p:cNvSpPr>
            <a:spLocks noGrp="1"/>
          </p:cNvSpPr>
          <p:nvPr>
            <p:ph type="title"/>
          </p:nvPr>
        </p:nvSpPr>
        <p:spPr>
          <a:xfrm>
            <a:off x="1594336" y="136528"/>
            <a:ext cx="9003328" cy="244473"/>
          </a:xfrm>
        </p:spPr>
        <p:txBody>
          <a:bodyPr>
            <a:normAutofit fontScale="90000"/>
          </a:bodyPr>
          <a:lstStyle/>
          <a:p>
            <a:pPr algn="ctr">
              <a:lnSpc>
                <a:spcPct val="80000"/>
              </a:lnSpc>
            </a:pP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rgbClr val="FFC000"/>
                </a:solidFill>
                <a:effectLst>
                  <a:outerShdw blurRad="38100" dist="38100" dir="2700000" algn="tl">
                    <a:srgbClr val="000000">
                      <a:alpha val="43137"/>
                    </a:srgbClr>
                  </a:outerShdw>
                </a:effectLst>
              </a:rPr>
              <a:t/>
            </a:r>
            <a:br>
              <a:rPr lang="en-US" altLang="en-US" sz="3800" b="1" i="1" dirty="0">
                <a:solidFill>
                  <a:srgbClr val="FFC000"/>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
            </a:r>
            <a:br>
              <a:rPr lang="en-US" altLang="en-US" sz="3800" b="1" i="1" dirty="0">
                <a:solidFill>
                  <a:schemeClr val="bg1"/>
                </a:solidFill>
                <a:effectLst>
                  <a:outerShdw blurRad="38100" dist="38100" dir="2700000" algn="tl">
                    <a:srgbClr val="000000">
                      <a:alpha val="43137"/>
                    </a:srgbClr>
                  </a:outerShdw>
                </a:effectLst>
              </a:rPr>
            </a:br>
            <a:r>
              <a:rPr lang="en-US" altLang="en-US" sz="3800" b="1" i="1" dirty="0">
                <a:solidFill>
                  <a:schemeClr val="bg1"/>
                </a:solidFill>
                <a:effectLst>
                  <a:outerShdw blurRad="38100" dist="38100" dir="2700000" algn="tl">
                    <a:srgbClr val="000000">
                      <a:alpha val="43137"/>
                    </a:srgbClr>
                  </a:outerShdw>
                </a:effectLst>
              </a:rPr>
              <a:t>Organizational  Considerations</a:t>
            </a:r>
            <a:r>
              <a:rPr lang="en-US" altLang="en-US" b="1" dirty="0">
                <a:solidFill>
                  <a:schemeClr val="bg1"/>
                </a:solidFill>
                <a:latin typeface="+mn-lt"/>
                <a:cs typeface="Arial" panose="020B0604020202020204" pitchFamily="34" charset="0"/>
              </a:rPr>
              <a:t/>
            </a:r>
            <a:br>
              <a:rPr lang="en-US" altLang="en-US" b="1" dirty="0">
                <a:solidFill>
                  <a:schemeClr val="bg1"/>
                </a:solidFill>
                <a:latin typeface="+mn-lt"/>
                <a:cs typeface="Arial" panose="020B0604020202020204" pitchFamily="34" charset="0"/>
              </a:rPr>
            </a:br>
            <a:r>
              <a:rPr lang="en-US" altLang="en-US" b="1" dirty="0">
                <a:solidFill>
                  <a:schemeClr val="bg1"/>
                </a:solidFill>
                <a:latin typeface="+mn-lt"/>
                <a:cs typeface="Arial" panose="020B0604020202020204" pitchFamily="34" charset="0"/>
              </a:rPr>
              <a:t>  </a:t>
            </a:r>
            <a:r>
              <a:rPr lang="en-US" altLang="en-US" sz="2700" b="1" i="1" dirty="0">
                <a:solidFill>
                  <a:schemeClr val="bg1"/>
                </a:solidFill>
                <a:latin typeface="+mn-lt"/>
                <a:cs typeface="Arial" panose="020B0604020202020204" pitchFamily="34" charset="0"/>
              </a:rPr>
              <a:t>Culture and Climate</a:t>
            </a:r>
            <a:endParaRPr lang="en-US" altLang="en-US" sz="2700" i="1" dirty="0">
              <a:solidFill>
                <a:schemeClr val="bg1"/>
              </a:solidFill>
              <a:latin typeface="+mn-lt"/>
              <a:cs typeface="Arial" panose="020B0604020202020204" pitchFamily="34" charset="0"/>
            </a:endParaRPr>
          </a:p>
        </p:txBody>
      </p:sp>
      <p:sp>
        <p:nvSpPr>
          <p:cNvPr id="7" name="Slide Number Placeholder 12">
            <a:extLst>
              <a:ext uri="{FF2B5EF4-FFF2-40B4-BE49-F238E27FC236}">
                <a16:creationId xmlns:a16="http://schemas.microsoft.com/office/drawing/2014/main" id="{13BD1D8D-409D-008C-B47B-64315ADB18B3}"/>
              </a:ext>
            </a:extLst>
          </p:cNvPr>
          <p:cNvSpPr>
            <a:spLocks noGrp="1"/>
          </p:cNvSpPr>
          <p:nvPr>
            <p:ph type="sldNum" sz="quarter" idx="12"/>
          </p:nvPr>
        </p:nvSpPr>
        <p:spPr>
          <a:xfrm>
            <a:off x="8686800" y="6356351"/>
            <a:ext cx="381000" cy="365125"/>
          </a:xfrm>
        </p:spPr>
        <p:txBody>
          <a:bodyPr/>
          <a:lstStyle/>
          <a:p>
            <a:fld id="{5BE3004A-D0AA-4EF4-BB32-610EE1A3D793}" type="slidenum">
              <a:rPr lang="en-US" smtClean="0"/>
              <a:pPr/>
              <a:t>9</a:t>
            </a:fld>
            <a:endParaRPr lang="en-US" dirty="0"/>
          </a:p>
        </p:txBody>
      </p:sp>
      <p:sp>
        <p:nvSpPr>
          <p:cNvPr id="8" name="Content Placeholder 2">
            <a:extLst>
              <a:ext uri="{FF2B5EF4-FFF2-40B4-BE49-F238E27FC236}">
                <a16:creationId xmlns:a16="http://schemas.microsoft.com/office/drawing/2014/main" id="{CD08E3B8-DF3D-F404-D28F-4873A96103CF}"/>
              </a:ext>
            </a:extLst>
          </p:cNvPr>
          <p:cNvSpPr>
            <a:spLocks noGrp="1"/>
          </p:cNvSpPr>
          <p:nvPr>
            <p:ph idx="1"/>
          </p:nvPr>
        </p:nvSpPr>
        <p:spPr>
          <a:xfrm>
            <a:off x="0" y="1924051"/>
            <a:ext cx="11940466" cy="6048376"/>
          </a:xfrm>
        </p:spPr>
        <p:txBody>
          <a:bodyPr>
            <a:noAutofit/>
          </a:bodyPr>
          <a:lstStyle/>
          <a:p>
            <a:pPr marL="0" lvl="0" indent="0" algn="just">
              <a:buNone/>
            </a:pPr>
            <a:r>
              <a:rPr lang="en-US" sz="2400" b="1" dirty="0">
                <a:solidFill>
                  <a:schemeClr val="accent1">
                    <a:lumMod val="50000"/>
                  </a:schemeClr>
                </a:solidFill>
              </a:rPr>
              <a:t>     </a:t>
            </a:r>
          </a:p>
          <a:p>
            <a:pPr marL="0" lvl="0" indent="0" algn="just">
              <a:buNone/>
            </a:pPr>
            <a:r>
              <a:rPr lang="en-US" sz="2400" b="1" dirty="0">
                <a:solidFill>
                  <a:schemeClr val="accent1">
                    <a:lumMod val="50000"/>
                  </a:schemeClr>
                </a:solidFill>
              </a:rPr>
              <a:t>      Findings (cont.)</a:t>
            </a:r>
            <a:endParaRPr lang="en-US" sz="1600" b="1" dirty="0">
              <a:solidFill>
                <a:schemeClr val="accent1">
                  <a:lumMod val="50000"/>
                </a:schemeClr>
              </a:solidFill>
            </a:endParaRPr>
          </a:p>
          <a:p>
            <a:pPr lvl="1" algn="just">
              <a:buClr>
                <a:srgbClr val="FFC000"/>
              </a:buClr>
              <a:buFont typeface="Wingdings" panose="05000000000000000000" pitchFamily="2" charset="2"/>
              <a:buChar char="ü"/>
            </a:pPr>
            <a:endParaRPr lang="en-US" sz="2200" b="1" dirty="0">
              <a:solidFill>
                <a:schemeClr val="accent1">
                  <a:lumMod val="50000"/>
                </a:schemeClr>
              </a:solidFill>
              <a:highlight>
                <a:srgbClr val="FFFF00"/>
              </a:highlight>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310F3BEA-13E4-B9EE-1196-59E11FB36E7E}"/>
              </a:ext>
            </a:extLst>
          </p:cNvPr>
          <p:cNvSpPr>
            <a:spLocks noChangeArrowheads="1"/>
          </p:cNvSpPr>
          <p:nvPr/>
        </p:nvSpPr>
        <p:spPr bwMode="auto">
          <a:xfrm>
            <a:off x="5974813" y="-5100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5" name="Rectangle 2">
            <a:extLst>
              <a:ext uri="{FF2B5EF4-FFF2-40B4-BE49-F238E27FC236}">
                <a16:creationId xmlns:a16="http://schemas.microsoft.com/office/drawing/2014/main" id="{63461E98-5561-D665-753C-5197EED57CC5}"/>
              </a:ext>
            </a:extLst>
          </p:cNvPr>
          <p:cNvSpPr>
            <a:spLocks noChangeArrowheads="1"/>
          </p:cNvSpPr>
          <p:nvPr/>
        </p:nvSpPr>
        <p:spPr bwMode="auto">
          <a:xfrm>
            <a:off x="6127213" y="-357664"/>
            <a:ext cx="2423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i="1" dirty="0">
                <a:latin typeface="Calibri" panose="020F0502020204030204" pitchFamily="34" charset="0"/>
                <a:cs typeface="Arial" panose="020B0604020202020204" pitchFamily="34" charset="0"/>
              </a:rPr>
              <a:t>.</a:t>
            </a:r>
            <a:endParaRPr lang="en-US" altLang="en-US"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sz="800" dirty="0"/>
          </a:p>
          <a:p>
            <a:pPr algn="just" defTabSz="914400" eaLnBrk="0" fontAlgn="base" hangingPunct="0">
              <a:spcBef>
                <a:spcPct val="0"/>
              </a:spcBef>
              <a:spcAft>
                <a:spcPct val="0"/>
              </a:spcAft>
            </a:pPr>
            <a:r>
              <a:rPr lang="en-US" altLang="en-US" sz="1200" dirty="0">
                <a:latin typeface="Calibri" panose="020F0502020204030204" pitchFamily="34" charset="0"/>
                <a:ea typeface="Times New Roman" panose="02020603050405020304" pitchFamily="18" charset="0"/>
                <a:cs typeface="Arial" panose="020B0604020202020204" pitchFamily="34" charset="0"/>
              </a:rPr>
              <a:t> </a:t>
            </a:r>
            <a:endParaRPr lang="en-US" altLang="en-US" dirty="0">
              <a:latin typeface="Arial" panose="020B0604020202020204" pitchFamily="34" charset="0"/>
            </a:endParaRPr>
          </a:p>
        </p:txBody>
      </p:sp>
      <p:sp>
        <p:nvSpPr>
          <p:cNvPr id="3" name="Rectangle 3">
            <a:extLst>
              <a:ext uri="{FF2B5EF4-FFF2-40B4-BE49-F238E27FC236}">
                <a16:creationId xmlns:a16="http://schemas.microsoft.com/office/drawing/2014/main" id="{9D32C271-9B40-1056-23CD-EE94232C04CF}"/>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406FCB00-0C5E-F49E-7BE1-336EA4D1713B}"/>
              </a:ext>
            </a:extLst>
          </p:cNvPr>
          <p:cNvPicPr>
            <a:picLocks noChangeAspect="1"/>
          </p:cNvPicPr>
          <p:nvPr/>
        </p:nvPicPr>
        <p:blipFill>
          <a:blip r:embed="rId3"/>
          <a:stretch>
            <a:fillRect/>
          </a:stretch>
        </p:blipFill>
        <p:spPr>
          <a:xfrm>
            <a:off x="10352540" y="139175"/>
            <a:ext cx="1039424" cy="1080794"/>
          </a:xfrm>
          <a:prstGeom prst="rect">
            <a:avLst/>
          </a:prstGeom>
        </p:spPr>
      </p:pic>
      <p:graphicFrame>
        <p:nvGraphicFramePr>
          <p:cNvPr id="10" name="Chart 9">
            <a:extLst>
              <a:ext uri="{FF2B5EF4-FFF2-40B4-BE49-F238E27FC236}">
                <a16:creationId xmlns:a16="http://schemas.microsoft.com/office/drawing/2014/main" id="{D8931EDD-9AA1-0497-FBB7-4081038A0EF5}"/>
              </a:ext>
            </a:extLst>
          </p:cNvPr>
          <p:cNvGraphicFramePr/>
          <p:nvPr>
            <p:extLst>
              <p:ext uri="{D42A27DB-BD31-4B8C-83A1-F6EECF244321}">
                <p14:modId xmlns:p14="http://schemas.microsoft.com/office/powerpoint/2010/main" val="2716904953"/>
              </p:ext>
            </p:extLst>
          </p:nvPr>
        </p:nvGraphicFramePr>
        <p:xfrm>
          <a:off x="251534" y="3128790"/>
          <a:ext cx="10831435" cy="3590035"/>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CF29B435-CCEE-62C9-9F68-4BB9079CCFCF}"/>
              </a:ext>
            </a:extLst>
          </p:cNvPr>
          <p:cNvPicPr>
            <a:picLocks noChangeAspect="1"/>
          </p:cNvPicPr>
          <p:nvPr/>
        </p:nvPicPr>
        <p:blipFill>
          <a:blip r:embed="rId5"/>
          <a:stretch>
            <a:fillRect/>
          </a:stretch>
        </p:blipFill>
        <p:spPr>
          <a:xfrm>
            <a:off x="53252" y="103671"/>
            <a:ext cx="963251" cy="1188823"/>
          </a:xfrm>
          <a:prstGeom prst="rect">
            <a:avLst/>
          </a:prstGeom>
        </p:spPr>
      </p:pic>
    </p:spTree>
    <p:extLst>
      <p:ext uri="{BB962C8B-B14F-4D97-AF65-F5344CB8AC3E}">
        <p14:creationId xmlns:p14="http://schemas.microsoft.com/office/powerpoint/2010/main" val="2260950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4807</TotalTime>
  <Words>2899</Words>
  <Application>Microsoft Office PowerPoint</Application>
  <PresentationFormat>Widescreen</PresentationFormat>
  <Paragraphs>657</Paragraphs>
  <Slides>35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Times New Roman</vt:lpstr>
      <vt:lpstr>Wingdings</vt:lpstr>
      <vt:lpstr>Wingdings 3</vt:lpstr>
      <vt:lpstr>Ion Boardroom</vt:lpstr>
      <vt:lpstr>              </vt:lpstr>
      <vt:lpstr>    Your Presenters</vt:lpstr>
      <vt:lpstr>Presentation Overview</vt:lpstr>
      <vt:lpstr>     Specific Areas of the Review</vt:lpstr>
      <vt:lpstr>Organization of the Presentation</vt:lpstr>
      <vt:lpstr>Methodology</vt:lpstr>
      <vt:lpstr>      Organizational  Considerations   Culture and Climate</vt:lpstr>
      <vt:lpstr>      Organizational  Considerations   Culture and Climate</vt:lpstr>
      <vt:lpstr>      Organizational  Considerations   Culture and Climate</vt:lpstr>
      <vt:lpstr>      Organizational  Considerations   Culture and Climate</vt:lpstr>
      <vt:lpstr>      Organizational  Considerations   CSE Processes</vt:lpstr>
      <vt:lpstr>      Organizational  Considerations   CSE Processes</vt:lpstr>
      <vt:lpstr>      Organizational  Considerations   Staff Support</vt:lpstr>
      <vt:lpstr>      Organizational  Considerations   Staff Support</vt:lpstr>
      <vt:lpstr>      Organizational  Consideration  Staffing</vt:lpstr>
      <vt:lpstr>      Organizational  Considerations   Staffing</vt:lpstr>
      <vt:lpstr>      Organizational  Consideration  Expenditures</vt:lpstr>
      <vt:lpstr>      Continuum of Supports MTSS</vt:lpstr>
      <vt:lpstr>      Continuum of Supports   MTSS (cont.)</vt:lpstr>
      <vt:lpstr>      Continuum of Supports MTSS (cont.)</vt:lpstr>
      <vt:lpstr>      Continuum of Supports MTSS (cont.)</vt:lpstr>
      <vt:lpstr>      Continuum of Supports   RtI</vt:lpstr>
      <vt:lpstr>      Continuum of Supports   In-District Special Education Programs</vt:lpstr>
      <vt:lpstr>      Continuum of Supports   In-District Special Education Programs (cont.)</vt:lpstr>
      <vt:lpstr>      Continuum of Supports   In-District Special Education Programs</vt:lpstr>
      <vt:lpstr>      Continuum of Supports   In-District Special Education Programs</vt:lpstr>
      <vt:lpstr>      Continuum of Supports   Out of District Placements</vt:lpstr>
      <vt:lpstr>      Summary and Final Commentary</vt:lpstr>
      <vt:lpstr>      Summary and Final Commentary (cont.)</vt:lpstr>
      <vt:lpstr>      Summary and Final Commentary (cont.)</vt:lpstr>
      <vt:lpstr>      Summary and Final Commentary (cont.)</vt:lpstr>
      <vt:lpstr>Medicaid Reimbursement</vt:lpstr>
      <vt:lpstr>   Medicaid Reimbursement (cont.)</vt:lpstr>
      <vt:lpstr>Medicaid Reimbursement (cont.)</vt:lpstr>
      <vt:lpstr> 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BELLINGHAM SCHOOL COMMITTEE MEETING  August 23, 2022</dc:title>
  <dc:creator>Richard Labrie</dc:creator>
  <cp:lastModifiedBy>Kurtis Kotes</cp:lastModifiedBy>
  <cp:revision>91</cp:revision>
  <cp:lastPrinted>2022-08-17T18:20:30Z</cp:lastPrinted>
  <dcterms:created xsi:type="dcterms:W3CDTF">2022-08-16T15:36:32Z</dcterms:created>
  <dcterms:modified xsi:type="dcterms:W3CDTF">2025-06-24T13:44:19Z</dcterms:modified>
</cp:coreProperties>
</file>