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1" r:id="rId3"/>
    <p:sldId id="284" r:id="rId4"/>
    <p:sldId id="281" r:id="rId5"/>
    <p:sldId id="283" r:id="rId6"/>
    <p:sldId id="291" r:id="rId7"/>
    <p:sldId id="260" r:id="rId8"/>
    <p:sldId id="289" r:id="rId9"/>
    <p:sldId id="293" r:id="rId10"/>
    <p:sldId id="274" r:id="rId11"/>
    <p:sldId id="270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59" autoAdjust="0"/>
  </p:normalViewPr>
  <p:slideViewPr>
    <p:cSldViewPr snapToGrid="0">
      <p:cViewPr varScale="1">
        <p:scale>
          <a:sx n="72" d="100"/>
          <a:sy n="72" d="100"/>
        </p:scale>
        <p:origin x="3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98CF6-8B6E-40B3-87C3-7356DBACD171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C8FA4-F275-4690-B807-C57C86F5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97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1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87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2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011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06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580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9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99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9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3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660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B843F-9624-4CA6-A6F3-0A562BB3C3AC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85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5945" y="2055303"/>
            <a:ext cx="9144000" cy="308768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/>
              </a:rPr>
              <a:t>2025-26 Budget Update</a:t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/>
              </a:rPr>
              <a:t>April 7, 2025 </a:t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/>
              </a:rPr>
              <a:t>Board </a:t>
            </a:r>
            <a:r>
              <a:rPr lang="en-US" dirty="0">
                <a:solidFill>
                  <a:schemeClr val="bg1"/>
                </a:solidFill>
                <a:latin typeface="Imprint MT Shadow" panose="04020605060303030202"/>
              </a:rPr>
              <a:t>of Education Meeting</a:t>
            </a:r>
            <a:br>
              <a:rPr lang="en-US" dirty="0">
                <a:solidFill>
                  <a:schemeClr val="bg1"/>
                </a:solidFill>
                <a:latin typeface="Imprint MT Shadow" panose="04020605060303030202"/>
              </a:rPr>
            </a:br>
            <a:endParaRPr lang="en-US" dirty="0">
              <a:solidFill>
                <a:schemeClr val="bg1"/>
              </a:solidFill>
              <a:latin typeface="Imprint MT Shadow" panose="04020605060303030202"/>
            </a:endParaRPr>
          </a:p>
        </p:txBody>
      </p:sp>
      <p:pic>
        <p:nvPicPr>
          <p:cNvPr id="4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" y="0"/>
            <a:ext cx="5042400" cy="1638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7410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1011" y="971813"/>
            <a:ext cx="9916480" cy="674377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Mission Statement</a:t>
            </a:r>
            <a:endParaRPr lang="en-US" sz="4000" dirty="0">
              <a:solidFill>
                <a:schemeClr val="bg1"/>
              </a:solidFill>
              <a:latin typeface="Imprint MT Shadow" panose="040206050603030302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764" y="1524000"/>
            <a:ext cx="11443853" cy="479765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The Goshen Central School District is committed to providing an environment which encourages lifelong learning for students.</a:t>
            </a:r>
          </a:p>
          <a:p>
            <a:pPr algn="l"/>
            <a:endParaRPr lang="en-US" sz="32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Our expansive offerings of engaging curriculum, extra-curricular and co-curricular programs offer multiple authentic educational journeys.</a:t>
            </a:r>
          </a:p>
          <a:p>
            <a:pPr algn="l"/>
            <a:endParaRPr lang="en-US" sz="32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Our faculty and staff provide a welcoming and supportive environment which is relevant, ever adapting, and reflective of the values of our learners as they prepare to move forward to the next phase of their lives.</a:t>
            </a:r>
            <a:endParaRPr lang="en-US" sz="32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4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1011" y="971813"/>
            <a:ext cx="9916480" cy="674377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Questions?</a:t>
            </a:r>
            <a:endParaRPr lang="en-US" sz="4000" dirty="0">
              <a:solidFill>
                <a:schemeClr val="bg1"/>
              </a:solidFill>
              <a:latin typeface="Imprint MT Shadow" panose="040206050603030302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8349" y="1394691"/>
            <a:ext cx="9268691" cy="5255491"/>
          </a:xfrm>
        </p:spPr>
        <p:txBody>
          <a:bodyPr>
            <a:normAutofit fontScale="92500" lnSpcReduction="10000"/>
          </a:bodyPr>
          <a:lstStyle/>
          <a:p>
            <a:endParaRPr lang="en-US" dirty="0" smtClean="0">
              <a:latin typeface="Garamond" panose="02020404030301010803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Dr. Kurtis </a:t>
            </a:r>
            <a:r>
              <a:rPr lang="en-US" sz="2800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Kotes</a:t>
            </a:r>
            <a:endParaRPr lang="en-US" sz="28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k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urtis.kotes@gcsny.org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(845)615-6720</a:t>
            </a:r>
          </a:p>
          <a:p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Lorine Van Put-Lamerand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lorine.lamerand@gcsny.org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(845)615-6740</a:t>
            </a:r>
          </a:p>
          <a:p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Jason Carter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jason.carter@gcsny.org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(845)615-6730</a:t>
            </a:r>
          </a:p>
          <a:p>
            <a:pPr algn="l"/>
            <a:endParaRPr lang="en-US" sz="2600" dirty="0">
              <a:latin typeface="Garamond" panose="02020404030301010803" pitchFamily="18" charset="0"/>
            </a:endParaRPr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7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836" y="1400961"/>
            <a:ext cx="11862032" cy="86406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sz="44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Updated Proposed 2025-26 Budget &amp; Revenue</a:t>
            </a:r>
            <a:endParaRPr lang="en-US" sz="4400" dirty="0">
              <a:solidFill>
                <a:schemeClr val="bg1"/>
              </a:solidFill>
              <a:latin typeface="Imprint MT Shadow" panose="0402060506030303020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3239" y="2135934"/>
            <a:ext cx="10948307" cy="4131701"/>
          </a:xfrm>
        </p:spPr>
        <p:txBody>
          <a:bodyPr>
            <a:noAutofit/>
          </a:bodyPr>
          <a:lstStyle/>
          <a:p>
            <a:pPr algn="l"/>
            <a:endParaRPr lang="en-US" sz="20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	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Revenue </a:t>
            </a:r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w/Governor’s Aid 		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$92,749,965</a:t>
            </a:r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</a:p>
          <a:p>
            <a:pPr algn="l"/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Budget </a:t>
            </a:r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Projections		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	</a:t>
            </a:r>
            <a:r>
              <a:rPr lang="en-US" sz="2800" u="sng" dirty="0" smtClean="0">
                <a:solidFill>
                  <a:schemeClr val="bg1"/>
                </a:solidFill>
                <a:latin typeface="Garamond" panose="02020404030301010803" pitchFamily="18" charset="0"/>
              </a:rPr>
              <a:t>$97,464,310</a:t>
            </a:r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			</a:t>
            </a:r>
          </a:p>
          <a:p>
            <a:pPr algn="l"/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Total </a:t>
            </a:r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Budget Gap				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($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4,714,345)</a:t>
            </a:r>
            <a:endParaRPr lang="en-US" sz="28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en-US" sz="28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(Includes Capital Project $</a:t>
            </a:r>
            <a:r>
              <a:rPr lang="en-US" sz="28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1,750,000, attrition $325,791 &amp; </a:t>
            </a:r>
            <a:r>
              <a:rPr lang="en-US" sz="28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Tax Levy Cap 2.8%)</a:t>
            </a:r>
            <a:endParaRPr lang="en-US" sz="2800" i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endParaRPr lang="en-US" sz="2800" dirty="0" smtClean="0">
              <a:solidFill>
                <a:schemeClr val="bg1"/>
              </a:solidFill>
              <a:latin typeface="Garamond" panose="02020404030301010803" pitchFamily="18" charset="0"/>
              <a:cs typeface="Arial" pitchFamily="34" charset="0"/>
            </a:endParaRPr>
          </a:p>
        </p:txBody>
      </p:sp>
      <p:pic>
        <p:nvPicPr>
          <p:cNvPr id="4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" y="1"/>
            <a:ext cx="4534828" cy="1473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62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836" y="1400961"/>
            <a:ext cx="11862032" cy="86406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sz="44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Proposed Capital Project 2025-26</a:t>
            </a:r>
            <a:endParaRPr lang="en-US" sz="4400" dirty="0">
              <a:solidFill>
                <a:schemeClr val="bg1"/>
              </a:solidFill>
              <a:latin typeface="Imprint MT Shadow" panose="0402060506030303020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2698" y="2265028"/>
            <a:ext cx="10948307" cy="4278386"/>
          </a:xfrm>
        </p:spPr>
        <p:txBody>
          <a:bodyPr>
            <a:noAutofit/>
          </a:bodyPr>
          <a:lstStyle/>
          <a:p>
            <a:pPr algn="l"/>
            <a:endParaRPr lang="en-US" sz="20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CJH – Controls Project – 		   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$  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667,630</a:t>
            </a:r>
          </a:p>
          <a:p>
            <a:pPr algn="l"/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	GHS – Speaker/PA/Fire Alarm -  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	$  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510,000</a:t>
            </a:r>
          </a:p>
          <a:p>
            <a:pPr algn="l"/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	            Tennis Court 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Reconstruction - 	$  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525,000</a:t>
            </a:r>
          </a:p>
          <a:p>
            <a:pPr algn="l"/>
            <a:endParaRPr lang="en-US" sz="2800" dirty="0">
              <a:solidFill>
                <a:schemeClr val="bg1"/>
              </a:solidFill>
              <a:latin typeface="Garamond" panose="02020404030301010803" pitchFamily="18" charset="0"/>
              <a:cs typeface="Arial" pitchFamily="34" charset="0"/>
            </a:endParaRPr>
          </a:p>
          <a:p>
            <a:pPr algn="l"/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	</a:t>
            </a:r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           Soft costs - 		</a:t>
            </a:r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           </a:t>
            </a:r>
            <a:r>
              <a:rPr lang="en-US" sz="2800" u="sng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 </a:t>
            </a:r>
            <a:r>
              <a:rPr lang="en-US" sz="2800" u="sng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	$    47,370</a:t>
            </a:r>
            <a:endParaRPr lang="en-US" sz="2800" u="sng" dirty="0" smtClean="0">
              <a:solidFill>
                <a:schemeClr val="bg1"/>
              </a:solidFill>
              <a:latin typeface="Garamond" panose="02020404030301010803" pitchFamily="18" charset="0"/>
              <a:cs typeface="Arial" pitchFamily="34" charset="0"/>
            </a:endParaRPr>
          </a:p>
          <a:p>
            <a:pPr algn="l"/>
            <a:r>
              <a:rPr lang="en-US" sz="2000" dirty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	  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Total</a:t>
            </a:r>
            <a:r>
              <a:rPr lang="en-US" sz="2000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				   </a:t>
            </a:r>
            <a:r>
              <a:rPr lang="en-US" sz="2000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	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$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1,750,000</a:t>
            </a:r>
          </a:p>
          <a:p>
            <a:pPr algn="l"/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	Note – These are estimates only at this time</a:t>
            </a:r>
          </a:p>
        </p:txBody>
      </p:sp>
      <p:pic>
        <p:nvPicPr>
          <p:cNvPr id="4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" y="1"/>
            <a:ext cx="4534828" cy="1473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371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375" y="1044229"/>
            <a:ext cx="11255939" cy="78139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Imprint MT Shadow" panose="04020605060303030202"/>
              </a:rPr>
              <a:t>2025-26 Proposed Staff Reductions</a:t>
            </a:r>
            <a:endParaRPr lang="en-US" sz="4000" dirty="0">
              <a:solidFill>
                <a:schemeClr val="bg1"/>
              </a:solidFill>
              <a:latin typeface="Imprint MT Shadow" panose="0402060506030303020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4</a:t>
            </a:fld>
            <a:endParaRPr lang="en-US" dirty="0"/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035" y="1825625"/>
            <a:ext cx="1176793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		Attrition:				  Reductions: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  3.0 FTE Secondary Instruction	al	  </a:t>
            </a:r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en-US" strike="sngStrike" dirty="0">
                <a:solidFill>
                  <a:schemeClr val="bg1"/>
                </a:solidFill>
                <a:latin typeface="Garamond" panose="02020404030301010803" pitchFamily="18" charset="0"/>
              </a:rPr>
              <a:t>0.8 FTE </a:t>
            </a:r>
            <a:r>
              <a:rPr lang="en-US" strike="sngStrike" dirty="0" smtClean="0">
                <a:solidFill>
                  <a:schemeClr val="bg1"/>
                </a:solidFill>
                <a:latin typeface="Garamond" panose="02020404030301010803" pitchFamily="18" charset="0"/>
              </a:rPr>
              <a:t>Administration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  3.0 </a:t>
            </a:r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FTE Various Level Teacher Aides 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   </a:t>
            </a:r>
            <a:r>
              <a:rPr lang="en-US" strike="sngStrike" dirty="0" smtClean="0">
                <a:solidFill>
                  <a:schemeClr val="bg1"/>
                </a:solidFill>
                <a:latin typeface="Garamond" panose="02020404030301010803" pitchFamily="18" charset="0"/>
              </a:rPr>
              <a:t>2.0 FTE Elementary Instructional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						   </a:t>
            </a:r>
            <a:r>
              <a:rPr lang="en-US" strike="sngStrike" dirty="0" smtClean="0">
                <a:solidFill>
                  <a:schemeClr val="bg1"/>
                </a:solidFill>
                <a:latin typeface="Garamond" panose="02020404030301010803" pitchFamily="18" charset="0"/>
              </a:rPr>
              <a:t>1.0 FTE Secondary Teacher Assistant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		                                            24.0 Hourly Teacher Aides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    Total – 6.0 FTE $325,791		   Total –  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$639,345</a:t>
            </a:r>
            <a:endParaRPr lang="en-US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             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		 Total attrition &amp; reductions - 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$965,136</a:t>
            </a:r>
            <a:endParaRPr lang="en-US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06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31" y="276564"/>
            <a:ext cx="11255939" cy="5892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Imprint MT Shadow" panose="04020605060303030202"/>
              </a:rPr>
              <a:t>2025-26 Other Proposed Reductions/Changes</a:t>
            </a:r>
            <a:endParaRPr lang="en-US" sz="4000" dirty="0">
              <a:solidFill>
                <a:schemeClr val="bg1"/>
              </a:solidFill>
              <a:latin typeface="Imprint MT Shadow" panose="0402060506030303020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764" y="865826"/>
            <a:ext cx="11126206" cy="55793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Computer Software			$   73,154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BOCES Placements			$  784,465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Transfer to School Lunch		$   55,000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B&amp;G Vehicles/Equipment		$   77,000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Tax Refunds &amp; Judgements		$   49,000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Unemployment			$   20,000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BOCES Transportation		$  141,992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Other Employee Benefits		$  515,760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Supplies &amp; Contract items	           </a:t>
            </a:r>
            <a:r>
              <a:rPr lang="en-US" u="sng" dirty="0" smtClean="0">
                <a:solidFill>
                  <a:schemeClr val="bg1"/>
                </a:solidFill>
                <a:latin typeface="Garamond" panose="02020404030301010803" pitchFamily="18" charset="0"/>
              </a:rPr>
              <a:t>$  295,901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     TOTAL				$2,012,272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Note – Use of Fund Balance will increase from $1,226,037 to </a:t>
            </a:r>
            <a:r>
              <a:rPr lang="en-US" strike="sngStrike" dirty="0" smtClean="0">
                <a:solidFill>
                  <a:schemeClr val="bg1"/>
                </a:solidFill>
                <a:latin typeface="Garamond" panose="02020404030301010803" pitchFamily="18" charset="0"/>
              </a:rPr>
              <a:t>$3,350,000 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$3,750,000.  Use of $325,000 in Employee Benefit &amp; Unemployment Reserve.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24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87" y="856211"/>
            <a:ext cx="11255939" cy="5978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2025-26 Proposed Revenue</a:t>
            </a:r>
            <a:endParaRPr lang="en-US" sz="4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6</a:t>
            </a:fld>
            <a:endParaRPr lang="en-US"/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785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833486"/>
              </p:ext>
            </p:extLst>
          </p:nvPr>
        </p:nvGraphicFramePr>
        <p:xfrm>
          <a:off x="478087" y="1391929"/>
          <a:ext cx="11364726" cy="5085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007">
                  <a:extLst>
                    <a:ext uri="{9D8B030D-6E8A-4147-A177-3AD203B41FA5}">
                      <a16:colId xmlns:a16="http://schemas.microsoft.com/office/drawing/2014/main" val="4111087804"/>
                    </a:ext>
                  </a:extLst>
                </a:gridCol>
                <a:gridCol w="1835010">
                  <a:extLst>
                    <a:ext uri="{9D8B030D-6E8A-4147-A177-3AD203B41FA5}">
                      <a16:colId xmlns:a16="http://schemas.microsoft.com/office/drawing/2014/main" val="2819051766"/>
                    </a:ext>
                  </a:extLst>
                </a:gridCol>
                <a:gridCol w="1897090">
                  <a:extLst>
                    <a:ext uri="{9D8B030D-6E8A-4147-A177-3AD203B41FA5}">
                      <a16:colId xmlns:a16="http://schemas.microsoft.com/office/drawing/2014/main" val="2914505179"/>
                    </a:ext>
                  </a:extLst>
                </a:gridCol>
                <a:gridCol w="1884251">
                  <a:extLst>
                    <a:ext uri="{9D8B030D-6E8A-4147-A177-3AD203B41FA5}">
                      <a16:colId xmlns:a16="http://schemas.microsoft.com/office/drawing/2014/main" val="1494060953"/>
                    </a:ext>
                  </a:extLst>
                </a:gridCol>
                <a:gridCol w="1394368">
                  <a:extLst>
                    <a:ext uri="{9D8B030D-6E8A-4147-A177-3AD203B41FA5}">
                      <a16:colId xmlns:a16="http://schemas.microsoft.com/office/drawing/2014/main" val="3384146662"/>
                    </a:ext>
                  </a:extLst>
                </a:gridCol>
              </a:tblGrid>
              <a:tr h="5278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Garamond" panose="02020404030301010803" pitchFamily="18" charset="0"/>
                        </a:rPr>
                        <a:t>Description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Garamond" panose="02020404030301010803" pitchFamily="18" charset="0"/>
                        </a:rPr>
                        <a:t>2024-25 </a:t>
                      </a:r>
                    </a:p>
                    <a:p>
                      <a:pPr algn="ctr"/>
                      <a:r>
                        <a:rPr lang="en-US" dirty="0" smtClean="0">
                          <a:latin typeface="Garamond" panose="02020404030301010803" pitchFamily="18" charset="0"/>
                        </a:rPr>
                        <a:t>Budget 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Garamond" panose="02020404030301010803" pitchFamily="18" charset="0"/>
                        </a:rPr>
                        <a:t>2025-26 Proposed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Garamond" panose="02020404030301010803" pitchFamily="18" charset="0"/>
                        </a:rPr>
                        <a:t>$ Change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Garamond" panose="02020404030301010803" pitchFamily="18" charset="0"/>
                        </a:rPr>
                        <a:t>% Change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5057703"/>
                  </a:ext>
                </a:extLst>
              </a:tr>
              <a:tr h="67129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Tax Levy 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$55,672,008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strike="sngStrike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$56,873,512</a:t>
                      </a:r>
                    </a:p>
                    <a:p>
                      <a:pPr lvl="0" algn="r"/>
                      <a:r>
                        <a:rPr lang="en-US" strike="noStrike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$57,273,512</a:t>
                      </a:r>
                      <a:endParaRPr lang="en-US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trike="sng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$1,201,504 </a:t>
                      </a:r>
                      <a:r>
                        <a:rPr lang="en-US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$1,601,504</a:t>
                      </a:r>
                      <a:r>
                        <a:rPr lang="en-US" strike="sng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     </a:t>
                      </a:r>
                      <a:endParaRPr lang="en-US" strike="sngStrike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trike="sng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2.2%         </a:t>
                      </a:r>
                    </a:p>
                    <a:p>
                      <a:pPr algn="r"/>
                      <a:r>
                        <a:rPr lang="en-US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2.8%</a:t>
                      </a:r>
                      <a:endParaRPr lang="en-US" strike="sngStrike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234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Local Sources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$1,571,417     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$1,493,299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-$78,118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-5.0%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526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Charges for Services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$334,248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trike="sng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$267,248</a:t>
                      </a:r>
                    </a:p>
                    <a:p>
                      <a:pPr algn="r"/>
                      <a:r>
                        <a:rPr lang="en-US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$288,033</a:t>
                      </a:r>
                      <a:endParaRPr lang="en-US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trike="sng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-$67,000 </a:t>
                      </a:r>
                    </a:p>
                    <a:p>
                      <a:pPr algn="r"/>
                      <a:r>
                        <a:rPr lang="en-US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-$46,215</a:t>
                      </a:r>
                      <a:endParaRPr lang="en-US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 -</a:t>
                      </a:r>
                      <a:r>
                        <a:rPr lang="en-US" strike="sng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20.0%             </a:t>
                      </a:r>
                      <a:r>
                        <a:rPr lang="en-US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-13.8%</a:t>
                      </a:r>
                      <a:endParaRPr lang="en-US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937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Use of Money &amp; Property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</a:t>
                      </a:r>
                      <a:r>
                        <a:rPr lang="en-US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691,992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trike="sng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$691,992</a:t>
                      </a:r>
                    </a:p>
                    <a:p>
                      <a:pPr algn="r"/>
                      <a:r>
                        <a:rPr lang="en-US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$891,992 </a:t>
                      </a:r>
                      <a:endParaRPr lang="en-US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trike="sngStrike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 $</a:t>
                      </a:r>
                      <a:r>
                        <a:rPr lang="en-US" strike="sng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0  </a:t>
                      </a:r>
                      <a:endParaRPr lang="en-US" strike="noStrike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  <a:p>
                      <a:pPr algn="r"/>
                      <a:r>
                        <a:rPr lang="en-US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$200,000</a:t>
                      </a:r>
                      <a:endParaRPr lang="en-US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trike="sng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0.0%        </a:t>
                      </a:r>
                      <a:r>
                        <a:rPr lang="en-US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28.9%</a:t>
                      </a:r>
                      <a:endParaRPr lang="en-US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89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Misc</a:t>
                      </a:r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 – Refund Prior Year, Library 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$756,194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$753,394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-$</a:t>
                      </a:r>
                      <a:r>
                        <a:rPr lang="en-US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2,800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   -</a:t>
                      </a:r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0.4%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128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State Aid 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$31,603,165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trike="sng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$32,163,601</a:t>
                      </a:r>
                    </a:p>
                    <a:p>
                      <a:pPr algn="r"/>
                      <a:r>
                        <a:rPr lang="en-US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$32,049,735</a:t>
                      </a:r>
                      <a:endParaRPr lang="en-US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 </a:t>
                      </a:r>
                      <a:r>
                        <a:rPr lang="en-US" strike="sng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$560,436</a:t>
                      </a:r>
                    </a:p>
                    <a:p>
                      <a:pPr algn="r"/>
                      <a:r>
                        <a:rPr lang="en-US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$446,570</a:t>
                      </a:r>
                      <a:endParaRPr lang="en-US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   </a:t>
                      </a:r>
                      <a:r>
                        <a:rPr lang="en-US" strike="sng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1.8%</a:t>
                      </a:r>
                    </a:p>
                    <a:p>
                      <a:pPr algn="r"/>
                      <a:r>
                        <a:rPr lang="en-US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1.4%</a:t>
                      </a:r>
                      <a:endParaRPr lang="en-US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362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Subtotal</a:t>
                      </a:r>
                      <a:endParaRPr lang="en-US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$90,629,024</a:t>
                      </a:r>
                      <a:endParaRPr lang="en-US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i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$92,749,965</a:t>
                      </a:r>
                      <a:endParaRPr lang="en-US" b="1" i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$2,120,941</a:t>
                      </a:r>
                      <a:endParaRPr lang="en-US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2.3%</a:t>
                      </a:r>
                      <a:endParaRPr lang="en-US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210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Appropriated</a:t>
                      </a:r>
                      <a:r>
                        <a:rPr lang="en-US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 Fund </a:t>
                      </a:r>
                      <a:r>
                        <a:rPr lang="en-US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Balance &amp; Reserves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$1,226,037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i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$4,075,000</a:t>
                      </a:r>
                      <a:endParaRPr lang="en-US" i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$2,848,963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232.4%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853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Total</a:t>
                      </a:r>
                      <a:endParaRPr lang="en-US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$91,855,061</a:t>
                      </a:r>
                      <a:endParaRPr lang="en-US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$96,824,965</a:t>
                      </a:r>
                      <a:endParaRPr lang="en-US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$4,969,904</a:t>
                      </a:r>
                      <a:endParaRPr lang="en-US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5.4%</a:t>
                      </a:r>
                      <a:endParaRPr lang="en-US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858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66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003" y="194229"/>
            <a:ext cx="11862032" cy="75372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sz="5300" dirty="0" smtClean="0">
                <a:solidFill>
                  <a:schemeClr val="bg1"/>
                </a:solidFill>
                <a:latin typeface="Imprint MT Shadow" panose="04020605060303030202"/>
              </a:rPr>
              <a:t>2025-26 Projected Enrollment</a:t>
            </a:r>
            <a:endParaRPr lang="en-US" sz="5300" dirty="0">
              <a:solidFill>
                <a:schemeClr val="bg1"/>
              </a:solidFill>
              <a:latin typeface="Imprint MT Shadow" panose="04020605060303030202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992013"/>
              </p:ext>
            </p:extLst>
          </p:nvPr>
        </p:nvGraphicFramePr>
        <p:xfrm>
          <a:off x="1753299" y="947956"/>
          <a:ext cx="8338657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732">
                  <a:extLst>
                    <a:ext uri="{9D8B030D-6E8A-4147-A177-3AD203B41FA5}">
                      <a16:colId xmlns:a16="http://schemas.microsoft.com/office/drawing/2014/main" val="3703546772"/>
                    </a:ext>
                  </a:extLst>
                </a:gridCol>
                <a:gridCol w="1170353">
                  <a:extLst>
                    <a:ext uri="{9D8B030D-6E8A-4147-A177-3AD203B41FA5}">
                      <a16:colId xmlns:a16="http://schemas.microsoft.com/office/drawing/2014/main" val="2013554863"/>
                    </a:ext>
                  </a:extLst>
                </a:gridCol>
                <a:gridCol w="1296010">
                  <a:extLst>
                    <a:ext uri="{9D8B030D-6E8A-4147-A177-3AD203B41FA5}">
                      <a16:colId xmlns:a16="http://schemas.microsoft.com/office/drawing/2014/main" val="550472625"/>
                    </a:ext>
                  </a:extLst>
                </a:gridCol>
                <a:gridCol w="1199626">
                  <a:extLst>
                    <a:ext uri="{9D8B030D-6E8A-4147-A177-3AD203B41FA5}">
                      <a16:colId xmlns:a16="http://schemas.microsoft.com/office/drawing/2014/main" val="2771462535"/>
                    </a:ext>
                  </a:extLst>
                </a:gridCol>
                <a:gridCol w="1249960">
                  <a:extLst>
                    <a:ext uri="{9D8B030D-6E8A-4147-A177-3AD203B41FA5}">
                      <a16:colId xmlns:a16="http://schemas.microsoft.com/office/drawing/2014/main" val="2417209611"/>
                    </a:ext>
                  </a:extLst>
                </a:gridCol>
                <a:gridCol w="1291904">
                  <a:extLst>
                    <a:ext uri="{9D8B030D-6E8A-4147-A177-3AD203B41FA5}">
                      <a16:colId xmlns:a16="http://schemas.microsoft.com/office/drawing/2014/main" val="794489376"/>
                    </a:ext>
                  </a:extLst>
                </a:gridCol>
                <a:gridCol w="1317072">
                  <a:extLst>
                    <a:ext uri="{9D8B030D-6E8A-4147-A177-3AD203B41FA5}">
                      <a16:colId xmlns:a16="http://schemas.microsoft.com/office/drawing/2014/main" val="2240940427"/>
                    </a:ext>
                  </a:extLst>
                </a:gridCol>
              </a:tblGrid>
              <a:tr h="4110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Grade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2020-21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2021-22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2022-23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2023-24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2024-25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Projected       25-26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915045"/>
                  </a:ext>
                </a:extLst>
              </a:tr>
              <a:tr h="23489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K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185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175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325114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175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191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55734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194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196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39802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677453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196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451593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209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208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70194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223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530528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238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223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536459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245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238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222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223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329859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262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273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245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74163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238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266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263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244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126361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242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239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244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111517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224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239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410087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Total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2826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2868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2820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2763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2746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2666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900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13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065" y="252721"/>
            <a:ext cx="9916480" cy="552187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Contingent Budget</a:t>
            </a:r>
            <a:endParaRPr lang="en-US" sz="4000" dirty="0">
              <a:solidFill>
                <a:schemeClr val="bg1"/>
              </a:solidFill>
              <a:latin typeface="Imprint MT Shadow" panose="040206050603030302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664" y="804908"/>
            <a:ext cx="11741281" cy="5551442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If the budget does not pass after two attempts, the BOE is required to adopt a contingency budget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Under a contingent budget the tax levy would be limited to the same tax levy as 2024-25 or $55,672,008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In order to meet a contingent budget, additional cuts in the amount of </a:t>
            </a:r>
            <a:r>
              <a:rPr lang="en-US" sz="3200" strike="sngStrike" dirty="0" smtClean="0">
                <a:solidFill>
                  <a:schemeClr val="bg1"/>
                </a:solidFill>
                <a:latin typeface="Garamond" panose="02020404030301010803" pitchFamily="18" charset="0"/>
              </a:rPr>
              <a:t>$1,201,504  </a:t>
            </a: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$1,601,504 would be necessary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These cuts can not include required items such as transportation to and from school for students, textbooks and certain supplies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Cuts would include all equipment purchases, field trips and the Capital project.  Community use of facilities without fees would be prohibited.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endParaRPr lang="en-US" sz="32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3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1011" y="971813"/>
            <a:ext cx="9916480" cy="674377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2025-2026 Budget Development Important Dates </a:t>
            </a:r>
            <a:endParaRPr lang="en-US" sz="4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034" y="1754257"/>
            <a:ext cx="11794435" cy="4924840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strike="sngStrike" dirty="0" smtClean="0">
                <a:solidFill>
                  <a:schemeClr val="bg1"/>
                </a:solidFill>
                <a:latin typeface="Garamond" panose="02020404030301010803" pitchFamily="18" charset="0"/>
              </a:rPr>
              <a:t>Monday, November 18, 2024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	</a:t>
            </a:r>
            <a:r>
              <a:rPr lang="en-US" sz="2800" strike="sngStrike" dirty="0" smtClean="0">
                <a:solidFill>
                  <a:schemeClr val="bg1"/>
                </a:solidFill>
                <a:latin typeface="Garamond" panose="02020404030301010803" pitchFamily="18" charset="0"/>
              </a:rPr>
              <a:t>Budget Presentation #1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strike="sngStrike" dirty="0" smtClean="0">
                <a:solidFill>
                  <a:schemeClr val="bg1"/>
                </a:solidFill>
                <a:latin typeface="Garamond" panose="02020404030301010803" pitchFamily="18" charset="0"/>
              </a:rPr>
              <a:t>Monday, January 15, 2025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		</a:t>
            </a:r>
            <a:r>
              <a:rPr lang="en-US" sz="2800" strike="sngStrike" dirty="0" smtClean="0">
                <a:solidFill>
                  <a:schemeClr val="bg1"/>
                </a:solidFill>
                <a:latin typeface="Garamond" panose="02020404030301010803" pitchFamily="18" charset="0"/>
              </a:rPr>
              <a:t>Budget Presentation #2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strike="sngStrike" dirty="0" smtClean="0">
                <a:solidFill>
                  <a:schemeClr val="bg1"/>
                </a:solidFill>
                <a:latin typeface="Garamond" panose="02020404030301010803" pitchFamily="18" charset="0"/>
              </a:rPr>
              <a:t>Monday, February 3, 2025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	</a:t>
            </a:r>
            <a:r>
              <a:rPr lang="en-US" sz="2800" strike="sngStrike" dirty="0" smtClean="0">
                <a:solidFill>
                  <a:schemeClr val="bg1"/>
                </a:solidFill>
                <a:latin typeface="Garamond" panose="02020404030301010803" pitchFamily="18" charset="0"/>
              </a:rPr>
              <a:t>Budget Presentation #3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strike="sngStrike" dirty="0" smtClean="0">
                <a:solidFill>
                  <a:schemeClr val="bg1"/>
                </a:solidFill>
                <a:latin typeface="Garamond" panose="02020404030301010803" pitchFamily="18" charset="0"/>
              </a:rPr>
              <a:t>Tuesday, March 4, 2025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		</a:t>
            </a:r>
            <a:r>
              <a:rPr lang="en-US" sz="2800" strike="sngStrike" dirty="0" smtClean="0">
                <a:solidFill>
                  <a:schemeClr val="bg1"/>
                </a:solidFill>
                <a:latin typeface="Garamond" panose="02020404030301010803" pitchFamily="18" charset="0"/>
              </a:rPr>
              <a:t>Budget Presentation #4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strike="sngStrike" dirty="0" smtClean="0">
                <a:solidFill>
                  <a:schemeClr val="bg1"/>
                </a:solidFill>
                <a:latin typeface="Garamond" panose="02020404030301010803" pitchFamily="18" charset="0"/>
              </a:rPr>
              <a:t>Monday, March 17, 2025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		</a:t>
            </a:r>
            <a:r>
              <a:rPr lang="en-US" sz="2800" strike="sngStrike" dirty="0" smtClean="0">
                <a:solidFill>
                  <a:schemeClr val="bg1"/>
                </a:solidFill>
                <a:latin typeface="Garamond" panose="02020404030301010803" pitchFamily="18" charset="0"/>
              </a:rPr>
              <a:t>Budget Presentation #5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Monday, April 7, 2025			Budget Presentation #6</a:t>
            </a:r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Monday, April 21, 2025			BOE Candidate Petitions due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Tuesday, April 22, 2025			Adopt proposed budget &amp; Submit 							Property Tax Report Card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Monday, May 12, 2025			Public Budget Hearing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Tuesday, May 20, 2025			Annual Budget Vote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79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B0A1421B-3E10-4A00-B92A-E35A9CBE83E9}" vid="{1FB4CF57-6BD5-4750-B919-1A24721740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3944</TotalTime>
  <Words>949</Words>
  <Application>Microsoft Office PowerPoint</Application>
  <PresentationFormat>Widescreen</PresentationFormat>
  <Paragraphs>251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Garamond</vt:lpstr>
      <vt:lpstr>Imprint MT Shadow</vt:lpstr>
      <vt:lpstr>Theme1</vt:lpstr>
      <vt:lpstr>      2025-26 Budget Update April 7, 2025  Board of Education Meeting </vt:lpstr>
      <vt:lpstr>   Updated Proposed 2025-26 Budget &amp; Revenue</vt:lpstr>
      <vt:lpstr>   Proposed Capital Project 2025-26</vt:lpstr>
      <vt:lpstr>2025-26 Proposed Staff Reductions</vt:lpstr>
      <vt:lpstr>2025-26 Other Proposed Reductions/Changes</vt:lpstr>
      <vt:lpstr>2025-26 Proposed Revenue</vt:lpstr>
      <vt:lpstr>   2025-26 Projected Enrollment</vt:lpstr>
      <vt:lpstr>Contingent Budget</vt:lpstr>
      <vt:lpstr>2025-2026 Budget Development Important Dates </vt:lpstr>
      <vt:lpstr>Mission Statement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2025-26 Rollover Budget November 18, 2024 Board of Education Meeting</dc:title>
  <dc:creator>Lorine Lamerand</dc:creator>
  <cp:lastModifiedBy>Lorine Lamerand</cp:lastModifiedBy>
  <cp:revision>157</cp:revision>
  <cp:lastPrinted>2025-04-07T17:59:18Z</cp:lastPrinted>
  <dcterms:created xsi:type="dcterms:W3CDTF">2024-10-18T12:28:56Z</dcterms:created>
  <dcterms:modified xsi:type="dcterms:W3CDTF">2025-04-07T18:10:29Z</dcterms:modified>
</cp:coreProperties>
</file>