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84" r:id="rId4"/>
    <p:sldId id="281" r:id="rId5"/>
    <p:sldId id="283" r:id="rId6"/>
    <p:sldId id="260" r:id="rId7"/>
    <p:sldId id="287" r:id="rId8"/>
    <p:sldId id="274" r:id="rId9"/>
    <p:sldId id="270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59" autoAdjust="0"/>
  </p:normalViewPr>
  <p:slideViewPr>
    <p:cSldViewPr snapToGrid="0">
      <p:cViewPr varScale="1">
        <p:scale>
          <a:sx n="110" d="100"/>
          <a:sy n="110" d="100"/>
        </p:scale>
        <p:origin x="5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98CF6-8B6E-40B3-87C3-7356DBACD1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8FA4-F275-4690-B807-C57C86F5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8FA4-F275-4690-B807-C57C86F539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1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843F-9624-4CA6-A6F3-0A562BB3C3A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945" y="2055303"/>
            <a:ext cx="9144000" cy="3087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2025-26 Budget Update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March 17, 2025 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Board </a:t>
            </a:r>
            <a:r>
              <a:rPr lang="en-US" dirty="0">
                <a:solidFill>
                  <a:schemeClr val="bg1"/>
                </a:solidFill>
                <a:latin typeface="Imprint MT Shadow" panose="04020605060303030202"/>
              </a:rPr>
              <a:t>of Education Meeting</a:t>
            </a:r>
            <a:br>
              <a:rPr lang="en-US" dirty="0">
                <a:solidFill>
                  <a:schemeClr val="bg1"/>
                </a:solidFill>
                <a:latin typeface="Imprint MT Shadow" panose="04020605060303030202"/>
              </a:rPr>
            </a:br>
            <a:endParaRPr lang="en-US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0"/>
            <a:ext cx="5042400" cy="1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41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Updated Proposed 2025-26 Budget &amp; Revenue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7829" y="2499919"/>
            <a:ext cx="10948307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Revenue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w/Governor’s Aid 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$92,243,046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Rollover Budget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Projections		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$96,741,028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Total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Budget Gap		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($4,497,982)</a:t>
            </a: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</a:t>
            </a:r>
            <a:r>
              <a:rPr lang="en-US" sz="28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(Includes Capital Project $1,350,000 &amp; Tax Levy Cap 2.16%)</a:t>
            </a:r>
            <a:endParaRPr lang="en-US" sz="28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6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Proposed Capital Project 2025-26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698" y="2265028"/>
            <a:ext cx="10948307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CJH – Controls Project – 		  $   658,630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GHS – Speaker/PA/Fire Alarm -  $  510,000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            Resurface Tennis Courts -  $  125,000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          Soft costs - 		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          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 $    56,370</a:t>
            </a:r>
          </a:p>
          <a:p>
            <a:pPr algn="l"/>
            <a:r>
              <a:rPr lang="en-US" sz="20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Total</a:t>
            </a: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			  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$1,350,000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Note – These are estimates only at this time</a:t>
            </a: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37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375" y="1044229"/>
            <a:ext cx="11255939" cy="78139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Imprint MT Shadow" panose="04020605060303030202"/>
              </a:rPr>
              <a:t>2025-26 Proposed Staff Reductions</a:t>
            </a:r>
            <a:endParaRPr lang="en-US" sz="40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1825625"/>
            <a:ext cx="117679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Attrition:				  Reductions: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3.0 FTE Secondary Instruction	al	 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0.8 FTE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Administration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3.0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FTE Various Level Teacher Aides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2.0 FTE Elementary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Instructional</a:t>
            </a: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	   1.0 FTE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Secondar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y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Teacher Assistant </a:t>
            </a: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                                            7.0 FTE Teacher Aides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Total – 6.0 FTE $325,791		   Total – 10.8 FTE $639,024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  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 Total attrition &amp; reductions - $964,815</a:t>
            </a: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0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30" y="933511"/>
            <a:ext cx="11255939" cy="5892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Imprint MT Shadow" panose="04020605060303030202"/>
              </a:rPr>
              <a:t>2025-26 Other Proposed Reductions/Changes</a:t>
            </a:r>
            <a:endParaRPr lang="en-US" sz="40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50425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Computer Software			$   73,154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 Placements			$  784,465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Transfer to School Lunch		$   55,000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B&amp;G Vehicles/Equipment		$   77,000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Refunds &amp; Judgements		$   49,000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Unemployment			$   20,000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 Transportation		$  141,992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Other Employee Benefits		$  515,760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Supplies &amp; Contract items	           </a:t>
            </a:r>
            <a:r>
              <a:rPr lang="en-US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  295,901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TOTAL				$2,012,272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Note – Use of Fund Balance will increase from $1,226,037 to $3,350,000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03" y="194229"/>
            <a:ext cx="11862032" cy="7537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Imprint MT Shadow" panose="04020605060303030202"/>
              </a:rPr>
              <a:t>2025-26 Projected Enrollment</a:t>
            </a:r>
            <a:endParaRPr lang="en-US" sz="53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92013"/>
              </p:ext>
            </p:extLst>
          </p:nvPr>
        </p:nvGraphicFramePr>
        <p:xfrm>
          <a:off x="1753299" y="947956"/>
          <a:ext cx="8338657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732">
                  <a:extLst>
                    <a:ext uri="{9D8B030D-6E8A-4147-A177-3AD203B41FA5}">
                      <a16:colId xmlns:a16="http://schemas.microsoft.com/office/drawing/2014/main" val="3703546772"/>
                    </a:ext>
                  </a:extLst>
                </a:gridCol>
                <a:gridCol w="1170353">
                  <a:extLst>
                    <a:ext uri="{9D8B030D-6E8A-4147-A177-3AD203B41FA5}">
                      <a16:colId xmlns:a16="http://schemas.microsoft.com/office/drawing/2014/main" val="2013554863"/>
                    </a:ext>
                  </a:extLst>
                </a:gridCol>
                <a:gridCol w="1296010">
                  <a:extLst>
                    <a:ext uri="{9D8B030D-6E8A-4147-A177-3AD203B41FA5}">
                      <a16:colId xmlns:a16="http://schemas.microsoft.com/office/drawing/2014/main" val="550472625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2771462535"/>
                    </a:ext>
                  </a:extLst>
                </a:gridCol>
                <a:gridCol w="1249960">
                  <a:extLst>
                    <a:ext uri="{9D8B030D-6E8A-4147-A177-3AD203B41FA5}">
                      <a16:colId xmlns:a16="http://schemas.microsoft.com/office/drawing/2014/main" val="2417209611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794489376"/>
                    </a:ext>
                  </a:extLst>
                </a:gridCol>
                <a:gridCol w="1317072">
                  <a:extLst>
                    <a:ext uri="{9D8B030D-6E8A-4147-A177-3AD203B41FA5}">
                      <a16:colId xmlns:a16="http://schemas.microsoft.com/office/drawing/2014/main" val="2240940427"/>
                    </a:ext>
                  </a:extLst>
                </a:gridCol>
              </a:tblGrid>
              <a:tr h="4110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Grade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2020-21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2021-22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2022-23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2023-24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2024-25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Projected       25-26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15045"/>
                  </a:ext>
                </a:extLst>
              </a:tr>
              <a:tr h="23489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K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2511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573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9802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67745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5159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019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30528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364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298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16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26361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1151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1008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2868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2746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22" y="990291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Options to Balance 2025-26 Proposed Budget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39" y="1585732"/>
            <a:ext cx="12004646" cy="5079346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Increase Revenue: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</a:t>
            </a:r>
            <a:endParaRPr lang="en-US" sz="36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Over-ride Tax Levy Cap:</a:t>
            </a: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No staff reductions (only attrition) - $639,024 would equate to a tax 	levy of 3.31% or 1.15%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over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cap</a:t>
            </a: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3.31% Increase = Estimated taxes on $300,000 would increase $384.31</a:t>
            </a: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2.16% Increase with reductions = Estimated taxes on $300,000 would 	  increase $250.88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(2024-25 assessed values &amp; equalization rates were used for this calculation)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</a:t>
            </a:r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32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3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Mission Statement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764" y="1524000"/>
            <a:ext cx="11443853" cy="479765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Goshen Central School District is committed to providing an environment which encourages lifelong learning for students.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expansive offerings of engaging curriculum, extra-curricular and co-curricular programs offer multiple authentic educational journeys.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faculty and staff provide a welcoming and supportive environment which is relevant, ever adapting, and reflective of the values of our learners as they prepare to move forward to the next phase of their lives.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Questions?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1394691"/>
            <a:ext cx="9268691" cy="5255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Dr. Kurtis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Kotes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k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urtis.kotes@gcsny.org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(845)615-6720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 Van Put-Lamerand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lorine.lamerand@gcsny.org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(845)615-6740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 Carter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jason.carter@gcsny.org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(845)615-6730</a:t>
            </a:r>
          </a:p>
          <a:p>
            <a:pPr algn="l"/>
            <a:endParaRPr lang="en-US" sz="2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A1421B-3E10-4A00-B92A-E35A9CBE83E9}" vid="{1FB4CF57-6BD5-4750-B919-1A24721740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3574</TotalTime>
  <Words>627</Words>
  <Application>Microsoft Office PowerPoint</Application>
  <PresentationFormat>Widescreen</PresentationFormat>
  <Paragraphs>180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Imprint MT Shadow</vt:lpstr>
      <vt:lpstr>Wingdings</vt:lpstr>
      <vt:lpstr>Theme1</vt:lpstr>
      <vt:lpstr>      2025-26 Budget Update March 17, 2025  Board of Education Meeting </vt:lpstr>
      <vt:lpstr>   Updated Proposed 2025-26 Budget &amp; Revenue</vt:lpstr>
      <vt:lpstr>   Proposed Capital Project 2025-26</vt:lpstr>
      <vt:lpstr>2025-26 Proposed Staff Reductions</vt:lpstr>
      <vt:lpstr>2025-26 Other Proposed Reductions/Changes</vt:lpstr>
      <vt:lpstr>   2025-26 Projected Enrollment</vt:lpstr>
      <vt:lpstr>Options to Balance 2025-26 Proposed Budget</vt:lpstr>
      <vt:lpstr>Mission Statement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2025-26 Rollover Budget November 18, 2024 Board of Education Meeting</dc:title>
  <dc:creator>Lorine Lamerand</dc:creator>
  <cp:lastModifiedBy>Lorine Lamerand</cp:lastModifiedBy>
  <cp:revision>132</cp:revision>
  <cp:lastPrinted>2025-03-14T19:19:47Z</cp:lastPrinted>
  <dcterms:created xsi:type="dcterms:W3CDTF">2024-10-18T12:28:56Z</dcterms:created>
  <dcterms:modified xsi:type="dcterms:W3CDTF">2025-03-17T14:56:03Z</dcterms:modified>
</cp:coreProperties>
</file>