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71" r:id="rId4"/>
    <p:sldId id="276" r:id="rId5"/>
    <p:sldId id="260" r:id="rId6"/>
    <p:sldId id="269" r:id="rId7"/>
    <p:sldId id="272" r:id="rId8"/>
    <p:sldId id="273" r:id="rId9"/>
    <p:sldId id="274" r:id="rId10"/>
    <p:sldId id="270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84" d="100"/>
          <a:sy n="84" d="100"/>
        </p:scale>
        <p:origin x="1518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1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8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2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11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6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8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9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9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3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6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B843F-9624-4CA6-A6F3-0A562BB3C3AC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5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5945" y="2055303"/>
            <a:ext cx="9144000" cy="30876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  <a:t>2025-26 Budget Update</a:t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  <a:t>February 18, 2025 </a:t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  <a:t>Board </a:t>
            </a:r>
            <a:r>
              <a:rPr lang="en-US" dirty="0">
                <a:solidFill>
                  <a:schemeClr val="bg1"/>
                </a:solidFill>
                <a:latin typeface="Imprint MT Shadow" panose="04020605060303030202"/>
              </a:rPr>
              <a:t>of Education Meeting</a:t>
            </a:r>
            <a:br>
              <a:rPr lang="en-US" dirty="0">
                <a:solidFill>
                  <a:schemeClr val="bg1"/>
                </a:solidFill>
                <a:latin typeface="Imprint MT Shadow" panose="04020605060303030202"/>
              </a:rPr>
            </a:br>
            <a:endParaRPr lang="en-US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pic>
        <p:nvPicPr>
          <p:cNvPr id="4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" y="0"/>
            <a:ext cx="5042400" cy="1638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410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011" y="971813"/>
            <a:ext cx="9916480" cy="6743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Questions?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349" y="1394691"/>
            <a:ext cx="9268691" cy="5255491"/>
          </a:xfrm>
        </p:spPr>
        <p:txBody>
          <a:bodyPr>
            <a:normAutofit fontScale="92500" lnSpcReduction="10000"/>
          </a:bodyPr>
          <a:lstStyle/>
          <a:p>
            <a:endParaRPr lang="en-US" dirty="0" smtClean="0">
              <a:latin typeface="Garamond" panose="02020404030301010803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Dr. Kurtis </a:t>
            </a:r>
            <a:r>
              <a:rPr lang="en-US" sz="28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Kotes</a:t>
            </a:r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k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urtis.kotes@gcsny.org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(845)615-6720</a:t>
            </a:r>
          </a:p>
          <a:p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Lorine Van Put-Lamerand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lorine.lamerand@gcsny.org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(845)615-6740</a:t>
            </a:r>
          </a:p>
          <a:p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Jason Carter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jason.carter@gcsny.org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(845)615-6730</a:t>
            </a:r>
          </a:p>
          <a:p>
            <a:pPr algn="l"/>
            <a:endParaRPr lang="en-US" sz="2600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7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836" y="1400961"/>
            <a:ext cx="11862032" cy="86406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sz="44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Updated Proposed 2025-26 Budget &amp; Revenue</a:t>
            </a:r>
            <a:endParaRPr lang="en-US" sz="4400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5184" y="2499919"/>
            <a:ext cx="9244669" cy="4278386"/>
          </a:xfrm>
        </p:spPr>
        <p:txBody>
          <a:bodyPr>
            <a:noAutofit/>
          </a:bodyPr>
          <a:lstStyle/>
          <a:p>
            <a:pPr algn="l"/>
            <a:endParaRPr lang="en-US" sz="20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en-US" sz="20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Revenue 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w/Governor’s Aid 	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$91,292,084</a:t>
            </a:r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Budget Projections				</a:t>
            </a:r>
            <a:r>
              <a:rPr lang="en-US" sz="2800" u="sng" dirty="0" smtClean="0">
                <a:solidFill>
                  <a:schemeClr val="bg1"/>
                </a:solidFill>
                <a:latin typeface="Garamond" panose="02020404030301010803" pitchFamily="18" charset="0"/>
              </a:rPr>
              <a:t>$96,654,906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		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Total Budget Gap			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($5,362,822)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</a:p>
          <a:p>
            <a:pPr algn="l"/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  <a:cs typeface="Arial" pitchFamily="34" charset="0"/>
            </a:endParaRPr>
          </a:p>
        </p:txBody>
      </p:sp>
      <p:pic>
        <p:nvPicPr>
          <p:cNvPr id="4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" y="1"/>
            <a:ext cx="4534828" cy="147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62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901" y="31953"/>
            <a:ext cx="9916480" cy="674377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Imprint MT Shadow" panose="04020605060303030202" pitchFamily="82" charset="0"/>
              </a:rPr>
              <a:t/>
            </a:r>
            <a:br>
              <a:rPr lang="en-US" sz="4000" dirty="0" smtClean="0">
                <a:latin typeface="Imprint MT Shadow" panose="04020605060303030202" pitchFamily="82" charset="0"/>
              </a:rPr>
            </a:br>
            <a:r>
              <a:rPr lang="en-US" sz="4000" dirty="0" smtClean="0">
                <a:latin typeface="Imprint MT Shadow" panose="04020605060303030202" pitchFamily="82" charset="0"/>
              </a:rPr>
              <a:t/>
            </a:r>
            <a:br>
              <a:rPr lang="en-US" sz="4000" dirty="0" smtClean="0">
                <a:latin typeface="Imprint MT Shadow" panose="04020605060303030202" pitchFamily="82" charset="0"/>
              </a:rPr>
            </a:br>
            <a:r>
              <a:rPr lang="en-US" sz="4000" dirty="0" smtClean="0">
                <a:latin typeface="Imprint MT Shadow" panose="04020605060303030202" pitchFamily="82" charset="0"/>
              </a:rPr>
              <a:t/>
            </a:r>
            <a:br>
              <a:rPr lang="en-US" sz="4000" dirty="0" smtClean="0">
                <a:latin typeface="Imprint MT Shadow" panose="04020605060303030202" pitchFamily="82" charset="0"/>
              </a:rPr>
            </a:br>
            <a:r>
              <a:rPr lang="en-US" sz="4000" dirty="0" smtClean="0">
                <a:latin typeface="Imprint MT Shadow" panose="04020605060303030202" pitchFamily="82" charset="0"/>
              </a:rPr>
              <a:t/>
            </a:r>
            <a:br>
              <a:rPr lang="en-US" sz="4000" dirty="0" smtClean="0">
                <a:latin typeface="Imprint MT Shadow" panose="04020605060303030202" pitchFamily="82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Proposed 2025-26 Budget Changes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80" y="77777"/>
            <a:ext cx="2188079" cy="70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43280" y="750499"/>
          <a:ext cx="11711032" cy="4048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2854">
                  <a:extLst>
                    <a:ext uri="{9D8B030D-6E8A-4147-A177-3AD203B41FA5}">
                      <a16:colId xmlns:a16="http://schemas.microsoft.com/office/drawing/2014/main" val="747839229"/>
                    </a:ext>
                  </a:extLst>
                </a:gridCol>
                <a:gridCol w="1742662">
                  <a:extLst>
                    <a:ext uri="{9D8B030D-6E8A-4147-A177-3AD203B41FA5}">
                      <a16:colId xmlns:a16="http://schemas.microsoft.com/office/drawing/2014/main" val="1794835373"/>
                    </a:ext>
                  </a:extLst>
                </a:gridCol>
                <a:gridCol w="4134055">
                  <a:extLst>
                    <a:ext uri="{9D8B030D-6E8A-4147-A177-3AD203B41FA5}">
                      <a16:colId xmlns:a16="http://schemas.microsoft.com/office/drawing/2014/main" val="2731089699"/>
                    </a:ext>
                  </a:extLst>
                </a:gridCol>
                <a:gridCol w="1721461">
                  <a:extLst>
                    <a:ext uri="{9D8B030D-6E8A-4147-A177-3AD203B41FA5}">
                      <a16:colId xmlns:a16="http://schemas.microsoft.com/office/drawing/2014/main" val="4257921935"/>
                    </a:ext>
                  </a:extLst>
                </a:gridCol>
              </a:tblGrid>
              <a:tr h="3680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Garamond" panose="02020404030301010803" pitchFamily="18" charset="0"/>
                        </a:rPr>
                        <a:t>2025-26</a:t>
                      </a:r>
                      <a:r>
                        <a:rPr lang="en-US" baseline="0" dirty="0" smtClean="0">
                          <a:latin typeface="Garamond" panose="02020404030301010803" pitchFamily="18" charset="0"/>
                        </a:rPr>
                        <a:t> Increases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Garamond" panose="02020404030301010803" pitchFamily="18" charset="0"/>
                        </a:rPr>
                        <a:t>Amount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Garamond" panose="02020404030301010803" pitchFamily="18" charset="0"/>
                        </a:rPr>
                        <a:t>2025-26 Decreases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Garamond" panose="02020404030301010803" pitchFamily="18" charset="0"/>
                        </a:rPr>
                        <a:t>Amount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835750"/>
                  </a:ext>
                </a:extLst>
              </a:tr>
              <a:tr h="36800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Contract</a:t>
                      </a:r>
                      <a:r>
                        <a:rPr lang="en-US" baseline="0" dirty="0" smtClean="0">
                          <a:latin typeface="Garamond" panose="02020404030301010803" pitchFamily="18" charset="0"/>
                        </a:rPr>
                        <a:t> Salaries</a:t>
                      </a:r>
                      <a:endParaRPr lang="en-US" dirty="0" smtClean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$2,283,361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Breakage</a:t>
                      </a:r>
                      <a:r>
                        <a:rPr lang="en-US" baseline="0" dirty="0" smtClean="0">
                          <a:latin typeface="Garamond" panose="02020404030301010803" pitchFamily="18" charset="0"/>
                        </a:rPr>
                        <a:t> – 9 FTE Teachers/Guidance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  566,513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427451"/>
                  </a:ext>
                </a:extLst>
              </a:tr>
              <a:tr h="36800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BOCES Capital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   302,816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B&amp;G Vehicles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</a:t>
                      </a:r>
                      <a:r>
                        <a:rPr lang="en-US" baseline="0" dirty="0" smtClean="0">
                          <a:latin typeface="Garamond" panose="02020404030301010803" pitchFamily="18" charset="0"/>
                        </a:rPr>
                        <a:t>   77,000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760001"/>
                  </a:ext>
                </a:extLst>
              </a:tr>
              <a:tr h="36800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BOCES Placements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$1,689,936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Judgements, Tax Refunds &amp; Unemployment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   69,000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09749"/>
                  </a:ext>
                </a:extLst>
              </a:tr>
              <a:tr h="36800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Private</a:t>
                      </a:r>
                      <a:r>
                        <a:rPr lang="en-US" baseline="0" dirty="0" smtClean="0">
                          <a:latin typeface="Garamond" panose="02020404030301010803" pitchFamily="18" charset="0"/>
                        </a:rPr>
                        <a:t> Placements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   213,016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BOCES Transportation 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  141,992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02543"/>
                  </a:ext>
                </a:extLst>
              </a:tr>
              <a:tr h="36800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E Rate Project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     65,694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Other </a:t>
                      </a:r>
                      <a:r>
                        <a:rPr lang="en-US" dirty="0" err="1" smtClean="0">
                          <a:latin typeface="Garamond" panose="02020404030301010803" pitchFamily="18" charset="0"/>
                        </a:rPr>
                        <a:t>Emp</a:t>
                      </a:r>
                      <a:r>
                        <a:rPr lang="en-US" dirty="0" smtClean="0">
                          <a:latin typeface="Garamond" panose="02020404030301010803" pitchFamily="18" charset="0"/>
                        </a:rPr>
                        <a:t> Benefits – Retirement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   515,760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889829"/>
                  </a:ext>
                </a:extLst>
              </a:tr>
              <a:tr h="36800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Security Software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   110,399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Computer Software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     12,978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182605"/>
                  </a:ext>
                </a:extLst>
              </a:tr>
              <a:tr h="36800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Employee</a:t>
                      </a:r>
                      <a:r>
                        <a:rPr lang="en-US" baseline="0" dirty="0" smtClean="0">
                          <a:latin typeface="Garamond" panose="02020404030301010803" pitchFamily="18" charset="0"/>
                        </a:rPr>
                        <a:t> Benefits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   540,178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Legal Fees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     25,000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587637"/>
                  </a:ext>
                </a:extLst>
              </a:tr>
              <a:tr h="368005">
                <a:tc>
                  <a:txBody>
                    <a:bodyPr/>
                    <a:lstStyle/>
                    <a:p>
                      <a:endParaRPr lang="en-US" dirty="0" smtClean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Transfer to Lunch Fund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     55,000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854816"/>
                  </a:ext>
                </a:extLst>
              </a:tr>
              <a:tr h="368005">
                <a:tc>
                  <a:txBody>
                    <a:bodyPr/>
                    <a:lstStyle/>
                    <a:p>
                      <a:endParaRPr lang="en-US" dirty="0" smtClean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Various supplies &amp; contract items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   270,901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90800"/>
                  </a:ext>
                </a:extLst>
              </a:tr>
              <a:tr h="36800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$5,205,400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ramond" panose="02020404030301010803" pitchFamily="18" charset="0"/>
                        </a:rPr>
                        <a:t>$1,734,144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23627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50689" y="4842723"/>
            <a:ext cx="102849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Note –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Judgements, tax refunds, unemployment &amp; other employee benefits will be reduced and we will use the reserves to pay any claims in 2025-26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An additional $653,708 in district savings for transporting students through BOCES contract in 2024-25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$760,000 removed from the 2024-25 budget for school bus purchases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Transfer to Lunch Fund reduction is based on Governor’s proposal to move to universal free meals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If the board decides to move forward with the capital project, the increase to the budget will be $1,250,000</a:t>
            </a:r>
          </a:p>
        </p:txBody>
      </p:sp>
    </p:spTree>
    <p:extLst>
      <p:ext uri="{BB962C8B-B14F-4D97-AF65-F5344CB8AC3E}">
        <p14:creationId xmlns:p14="http://schemas.microsoft.com/office/powerpoint/2010/main" val="389277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836" y="1400961"/>
            <a:ext cx="11862032" cy="86406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District Wide Efficiencies</a:t>
            </a:r>
            <a:r>
              <a:rPr lang="en-US" sz="44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 </a:t>
            </a:r>
            <a:endParaRPr lang="en-US" sz="4400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4517" y="2157019"/>
            <a:ext cx="9244669" cy="4278386"/>
          </a:xfrm>
        </p:spPr>
        <p:txBody>
          <a:bodyPr>
            <a:noAutofit/>
          </a:bodyPr>
          <a:lstStyle/>
          <a:p>
            <a:pPr algn="l"/>
            <a:endParaRPr lang="en-US" sz="20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School Lunch Fund Audit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Transportation Review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In district transportation runs for special education students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Review of software utilization</a:t>
            </a:r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Technology &amp; security hardware &amp; software purchases through BOCES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HR </a:t>
            </a:r>
            <a:r>
              <a:rPr lang="en-US" sz="2800" smtClean="0">
                <a:solidFill>
                  <a:schemeClr val="bg1"/>
                </a:solidFill>
                <a:latin typeface="Garamond" panose="02020404030301010803" pitchFamily="18" charset="0"/>
              </a:rPr>
              <a:t>Non administrative 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staff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.8 FTE reduction in Business Office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</a:p>
          <a:p>
            <a:pPr algn="l"/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  <a:cs typeface="Arial" pitchFamily="34" charset="0"/>
            </a:endParaRPr>
          </a:p>
        </p:txBody>
      </p:sp>
      <p:pic>
        <p:nvPicPr>
          <p:cNvPr id="4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" y="1"/>
            <a:ext cx="4534828" cy="147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623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03" y="194229"/>
            <a:ext cx="11862032" cy="75372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Imprint MT Shadow" panose="04020605060303030202"/>
              </a:rPr>
              <a:t>2025-26 Projected Enrollment</a:t>
            </a:r>
            <a:endParaRPr lang="en-US" sz="5300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992013"/>
              </p:ext>
            </p:extLst>
          </p:nvPr>
        </p:nvGraphicFramePr>
        <p:xfrm>
          <a:off x="1753299" y="947956"/>
          <a:ext cx="8338657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732">
                  <a:extLst>
                    <a:ext uri="{9D8B030D-6E8A-4147-A177-3AD203B41FA5}">
                      <a16:colId xmlns:a16="http://schemas.microsoft.com/office/drawing/2014/main" val="3703546772"/>
                    </a:ext>
                  </a:extLst>
                </a:gridCol>
                <a:gridCol w="1170353">
                  <a:extLst>
                    <a:ext uri="{9D8B030D-6E8A-4147-A177-3AD203B41FA5}">
                      <a16:colId xmlns:a16="http://schemas.microsoft.com/office/drawing/2014/main" val="2013554863"/>
                    </a:ext>
                  </a:extLst>
                </a:gridCol>
                <a:gridCol w="1296010">
                  <a:extLst>
                    <a:ext uri="{9D8B030D-6E8A-4147-A177-3AD203B41FA5}">
                      <a16:colId xmlns:a16="http://schemas.microsoft.com/office/drawing/2014/main" val="550472625"/>
                    </a:ext>
                  </a:extLst>
                </a:gridCol>
                <a:gridCol w="1199626">
                  <a:extLst>
                    <a:ext uri="{9D8B030D-6E8A-4147-A177-3AD203B41FA5}">
                      <a16:colId xmlns:a16="http://schemas.microsoft.com/office/drawing/2014/main" val="2771462535"/>
                    </a:ext>
                  </a:extLst>
                </a:gridCol>
                <a:gridCol w="1249960">
                  <a:extLst>
                    <a:ext uri="{9D8B030D-6E8A-4147-A177-3AD203B41FA5}">
                      <a16:colId xmlns:a16="http://schemas.microsoft.com/office/drawing/2014/main" val="2417209611"/>
                    </a:ext>
                  </a:extLst>
                </a:gridCol>
                <a:gridCol w="1291904">
                  <a:extLst>
                    <a:ext uri="{9D8B030D-6E8A-4147-A177-3AD203B41FA5}">
                      <a16:colId xmlns:a16="http://schemas.microsoft.com/office/drawing/2014/main" val="794489376"/>
                    </a:ext>
                  </a:extLst>
                </a:gridCol>
                <a:gridCol w="1317072">
                  <a:extLst>
                    <a:ext uri="{9D8B030D-6E8A-4147-A177-3AD203B41FA5}">
                      <a16:colId xmlns:a16="http://schemas.microsoft.com/office/drawing/2014/main" val="2240940427"/>
                    </a:ext>
                  </a:extLst>
                </a:gridCol>
              </a:tblGrid>
              <a:tr h="4110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Grade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2020-21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2021-22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2022-23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2023-24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2024-25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Projected       25-26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915045"/>
                  </a:ext>
                </a:extLst>
              </a:tr>
              <a:tr h="23489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K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175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325114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175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191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55734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194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196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39802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677453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196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451593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209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70194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530528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536459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329859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262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273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74163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266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263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126361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239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11517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239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410087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Total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2826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2868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2820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2763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2746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2666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900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13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0685" y="83890"/>
            <a:ext cx="9244669" cy="6702803"/>
          </a:xfrm>
        </p:spPr>
        <p:txBody>
          <a:bodyPr>
            <a:noAutofit/>
          </a:bodyPr>
          <a:lstStyle/>
          <a:p>
            <a:pPr algn="l"/>
            <a:endParaRPr lang="en-US" sz="4400" dirty="0" smtClean="0">
              <a:solidFill>
                <a:schemeClr val="bg1"/>
              </a:solidFill>
              <a:latin typeface="Garamond" panose="02020404030301010803" pitchFamily="18" charset="0"/>
              <a:cs typeface="Arial" pitchFamily="34" charset="0"/>
            </a:endParaRPr>
          </a:p>
          <a:p>
            <a:pPr algn="l"/>
            <a:r>
              <a:rPr lang="en-US" sz="4400" dirty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</a:t>
            </a:r>
            <a:endParaRPr lang="en-US" sz="4400" dirty="0" smtClean="0">
              <a:solidFill>
                <a:schemeClr val="bg1"/>
              </a:solidFill>
              <a:latin typeface="Garamond" panose="02020404030301010803" pitchFamily="18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8702" y="3531765"/>
            <a:ext cx="6048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7758" y="104775"/>
            <a:ext cx="6249798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826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622" y="1114579"/>
            <a:ext cx="9916480" cy="6743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Options to Balance 2025-26 Proposed Budget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668" y="1665514"/>
            <a:ext cx="12004646" cy="484142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Increase Revenue: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			</a:t>
            </a:r>
            <a:endParaRPr lang="en-US" sz="36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514350" indent="-514350" algn="l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Over-ride Tax Levy Cap</a:t>
            </a:r>
          </a:p>
          <a:p>
            <a:pPr algn="l"/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(</a:t>
            </a:r>
            <a:r>
              <a:rPr lang="en-US" sz="32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Tax Levy – 6.90% needed to balance budget without reductions - override the cap)</a:t>
            </a:r>
            <a:endParaRPr lang="en-US" sz="32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 </a:t>
            </a:r>
            <a:r>
              <a:rPr lang="en-US" sz="32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(Tax </a:t>
            </a:r>
            <a:r>
              <a:rPr lang="en-US" sz="3200" i="1" dirty="0">
                <a:solidFill>
                  <a:schemeClr val="bg1"/>
                </a:solidFill>
                <a:latin typeface="Garamond" panose="02020404030301010803" pitchFamily="18" charset="0"/>
              </a:rPr>
              <a:t>Levy </a:t>
            </a:r>
            <a:r>
              <a:rPr lang="en-US" sz="32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Cap – 0.45% with no capital work to be included in the exclusion)</a:t>
            </a:r>
          </a:p>
          <a:p>
            <a:pPr algn="l"/>
            <a:r>
              <a:rPr lang="en-US" sz="32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(Tax Levy Cap – 1.84% with capital work to be included in the exclusion)	</a:t>
            </a:r>
            <a:endParaRPr lang="en-US" sz="3200" i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514350" indent="-514350" algn="l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Appropriate Fund Balance</a:t>
            </a:r>
          </a:p>
          <a:p>
            <a:pPr algn="l"/>
            <a:r>
              <a:rPr lang="en-US" sz="32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(Currently - $1,226,037)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Appropriate Reserve Funds</a:t>
            </a:r>
          </a:p>
          <a:p>
            <a:pPr algn="l"/>
            <a:r>
              <a:rPr lang="en-US" sz="3200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sz="32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</a:t>
            </a:r>
            <a:r>
              <a:rPr lang="en-US" sz="3200" i="1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endParaRPr lang="en-US" sz="3200" i="1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en-US" sz="3200" i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en-US" sz="3200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8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622" y="1114579"/>
            <a:ext cx="9916480" cy="674377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Options to Balance 2025-26 Proposed Budget (cont.)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1625" y="1651942"/>
            <a:ext cx="10178473" cy="4841422"/>
          </a:xfrm>
        </p:spPr>
        <p:txBody>
          <a:bodyPr>
            <a:noAutofit/>
          </a:bodyPr>
          <a:lstStyle/>
          <a:p>
            <a:pPr algn="l"/>
            <a:endParaRPr lang="en-US" sz="32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36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Reduce Spending: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			</a:t>
            </a:r>
            <a:endParaRPr lang="en-US" sz="36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200" i="1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sz="32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	Reduce staffing</a:t>
            </a:r>
          </a:p>
          <a:p>
            <a:pPr marL="1885950" lvl="3" indent="-514350" algn="l">
              <a:buFont typeface="Wingdings" panose="05000000000000000000" pitchFamily="2" charset="2"/>
              <a:buChar char="Ø"/>
            </a:pPr>
            <a:r>
              <a:rPr lang="en-US" sz="24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Average teacher step 5 with benefits totals $124,968 </a:t>
            </a:r>
          </a:p>
          <a:p>
            <a:pPr marL="1885950" lvl="3" indent="-514350" algn="l">
              <a:buFont typeface="Wingdings" panose="05000000000000000000" pitchFamily="2" charset="2"/>
              <a:buChar char="Ø"/>
            </a:pPr>
            <a:r>
              <a:rPr lang="en-US" sz="24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Average teacher assistant with benefits totals $111,214</a:t>
            </a:r>
          </a:p>
          <a:p>
            <a:pPr marL="1885950" lvl="3" indent="-514350" algn="l">
              <a:buFont typeface="Wingdings" panose="05000000000000000000" pitchFamily="2" charset="2"/>
              <a:buChar char="Ø"/>
            </a:pPr>
            <a:r>
              <a:rPr lang="en-US" sz="24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Average teacher aide with benefits totals $27,037</a:t>
            </a:r>
          </a:p>
          <a:p>
            <a:pPr marL="1885950" lvl="3" indent="-514350" algn="l">
              <a:buFont typeface="Wingdings" panose="05000000000000000000" pitchFamily="2" charset="2"/>
              <a:buChar char="Ø"/>
            </a:pPr>
            <a:r>
              <a:rPr lang="en-US" sz="24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Average administrator with benefits totals $211,169</a:t>
            </a:r>
            <a:endParaRPr lang="en-US" sz="2400" i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1885950" lvl="3" indent="-514350" algn="l">
              <a:buFont typeface="Wingdings" panose="05000000000000000000" pitchFamily="2" charset="2"/>
              <a:buChar char="Ø"/>
            </a:pPr>
            <a:endParaRPr lang="en-US" sz="3600" i="1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1885950" lvl="3" indent="-514350" algn="l">
              <a:buFont typeface="Wingdings" panose="05000000000000000000" pitchFamily="2" charset="2"/>
              <a:buChar char="Ø"/>
            </a:pPr>
            <a:r>
              <a:rPr lang="en-US" sz="36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Or any combination of the options listed</a:t>
            </a:r>
          </a:p>
          <a:p>
            <a:pPr marL="1885950" lvl="3" indent="-514350" algn="l">
              <a:buFont typeface="Wingdings" panose="05000000000000000000" pitchFamily="2" charset="2"/>
              <a:buChar char="Ø"/>
            </a:pPr>
            <a:endParaRPr lang="en-US" sz="2400" i="1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971550" lvl="1" indent="-514350" algn="l">
              <a:buFont typeface="Wingdings" panose="05000000000000000000" pitchFamily="2" charset="2"/>
              <a:buChar char="Ø"/>
            </a:pPr>
            <a:endParaRPr lang="en-US" sz="2800" i="1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6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011" y="971813"/>
            <a:ext cx="9916480" cy="6743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Mission Statement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764" y="1524000"/>
            <a:ext cx="11443853" cy="479765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The Goshen Central School District is committed to providing an environment which encourages lifelong learning for students.</a:t>
            </a:r>
          </a:p>
          <a:p>
            <a:pPr algn="l"/>
            <a:endParaRPr lang="en-US" sz="32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Our expansive offerings of engaging curriculum, extra-curricular and co-curricular programs offer multiple authentic educational journeys.</a:t>
            </a:r>
          </a:p>
          <a:p>
            <a:pPr algn="l"/>
            <a:endParaRPr lang="en-US" sz="32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Our faculty and staff provide a welcoming and supportive environment which is relevant, ever adapting, and reflective of the values of our learners as they prepare to move forward to the next phase of their lives.</a:t>
            </a:r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4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0A1421B-3E10-4A00-B92A-E35A9CBE83E9}" vid="{1FB4CF57-6BD5-4750-B919-1A247217408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1193</TotalTime>
  <Words>663</Words>
  <Application>Microsoft Office PowerPoint</Application>
  <PresentationFormat>Widescreen</PresentationFormat>
  <Paragraphs>219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Garamond</vt:lpstr>
      <vt:lpstr>Imprint MT Shadow</vt:lpstr>
      <vt:lpstr>Wingdings</vt:lpstr>
      <vt:lpstr>Theme1</vt:lpstr>
      <vt:lpstr>      2025-26 Budget Update February 18, 2025  Board of Education Meeting </vt:lpstr>
      <vt:lpstr>   Updated Proposed 2025-26 Budget &amp; Revenue</vt:lpstr>
      <vt:lpstr>    Proposed 2025-26 Budget Changes</vt:lpstr>
      <vt:lpstr>   District Wide Efficiencies </vt:lpstr>
      <vt:lpstr>   2025-26 Projected Enrollment</vt:lpstr>
      <vt:lpstr>PowerPoint Presentation</vt:lpstr>
      <vt:lpstr>Options to Balance 2025-26 Proposed Budget</vt:lpstr>
      <vt:lpstr>Options to Balance 2025-26 Proposed Budget (cont.)</vt:lpstr>
      <vt:lpstr>Mission Statement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2025-26 Rollover Budget November 18, 2024 Board of Education Meeting</dc:title>
  <dc:creator>Lorine Lamerand</dc:creator>
  <cp:lastModifiedBy>Lorine Lamerand</cp:lastModifiedBy>
  <cp:revision>56</cp:revision>
  <cp:lastPrinted>2025-02-18T17:25:37Z</cp:lastPrinted>
  <dcterms:created xsi:type="dcterms:W3CDTF">2024-10-18T12:28:56Z</dcterms:created>
  <dcterms:modified xsi:type="dcterms:W3CDTF">2025-02-18T18:16:54Z</dcterms:modified>
</cp:coreProperties>
</file>