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2" r:id="rId2"/>
    <p:sldId id="294" r:id="rId3"/>
    <p:sldId id="263" r:id="rId4"/>
    <p:sldId id="264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70" r:id="rId13"/>
    <p:sldId id="280" r:id="rId14"/>
    <p:sldId id="282" r:id="rId15"/>
    <p:sldId id="281" r:id="rId16"/>
    <p:sldId id="272" r:id="rId1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D5EA"/>
    <a:srgbClr val="003399"/>
    <a:srgbClr val="FF5050"/>
    <a:srgbClr val="0000FF"/>
    <a:srgbClr val="3624A2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90278778008422"/>
          <c:y val="2.3437498558224745E-3"/>
          <c:w val="0.51517438138676686"/>
          <c:h val="0.9695312518743078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1FA-46DB-B1CC-24E90C3ADA87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1FA-46DB-B1CC-24E90C3ADA87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1FA-46DB-B1CC-24E90C3ADA87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D1FA-46DB-B1CC-24E90C3ADA87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D1FA-46DB-B1CC-24E90C3ADA87}"/>
              </c:ext>
            </c:extLst>
          </c:dPt>
          <c:dPt>
            <c:idx val="5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D1FA-46DB-B1CC-24E90C3ADA87}"/>
              </c:ext>
            </c:extLst>
          </c:dPt>
          <c:dPt>
            <c:idx val="6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D1FA-46DB-B1CC-24E90C3ADA87}"/>
              </c:ext>
            </c:extLst>
          </c:dPt>
          <c:dPt>
            <c:idx val="7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D1FA-46DB-B1CC-24E90C3ADA87}"/>
              </c:ext>
            </c:extLst>
          </c:dPt>
          <c:dLbls>
            <c:dLbl>
              <c:idx val="0"/>
              <c:layout>
                <c:manualLayout>
                  <c:x val="-0.17831474473329542"/>
                  <c:y val="2.109365642878589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Board of Ed </a:t>
                    </a:r>
                    <a:fld id="{6529BC12-DECB-4D10-A225-8A9C7F6B0198}" type="VALUE">
                      <a:rPr lang="en-US" smtClean="0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 dirty="0" smtClean="0">
                      <a:solidFill>
                        <a:schemeClr val="bg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290399119483237"/>
                      <c:h val="4.508212075036165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1FA-46DB-B1CC-24E90C3ADA87}"/>
                </c:ext>
              </c:extLst>
            </c:dLbl>
            <c:dLbl>
              <c:idx val="1"/>
              <c:layout>
                <c:manualLayout>
                  <c:x val="-0.20422846523041394"/>
                  <c:y val="8.001460506799919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Central </a:t>
                    </a:r>
                    <a:r>
                      <a:rPr lang="en-US" dirty="0" err="1" smtClean="0">
                        <a:solidFill>
                          <a:schemeClr val="bg1"/>
                        </a:solidFill>
                      </a:rPr>
                      <a:t>Adm</a:t>
                    </a:r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 </a:t>
                    </a:r>
                    <a:fld id="{6529BC12-DECB-4D10-A225-8A9C7F6B0198}" type="VALUE">
                      <a:rPr lang="en-US" smtClean="0">
                        <a:solidFill>
                          <a:schemeClr val="bg1"/>
                        </a:solidFill>
                      </a:rPr>
                      <a:pPr>
                        <a:defRPr sz="1330" b="1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r>
                      <a:rPr lang="en-US" baseline="0" dirty="0" smtClean="0">
                        <a:solidFill>
                          <a:schemeClr val="bg1"/>
                        </a:solidFill>
                      </a:rPr>
                      <a:t> </a:t>
                    </a: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165860598443876"/>
                      <c:h val="8.023836858769876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1FA-46DB-B1CC-24E90C3ADA87}"/>
                </c:ext>
              </c:extLst>
            </c:dLbl>
            <c:dLbl>
              <c:idx val="2"/>
              <c:layout>
                <c:manualLayout>
                  <c:x val="6.2792901708219329E-2"/>
                  <c:y val="6.177231928794053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Finance </a:t>
                    </a:r>
                    <a:fld id="{6529BC12-DECB-4D10-A225-8A9C7F6B0198}" type="VALUE">
                      <a:rPr lang="en-US" smtClean="0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 dirty="0" smtClean="0">
                      <a:solidFill>
                        <a:schemeClr val="bg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184319756869423"/>
                      <c:h val="4.508212075036165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1FA-46DB-B1CC-24E90C3ADA87}"/>
                </c:ext>
              </c:extLst>
            </c:dLbl>
            <c:dLbl>
              <c:idx val="3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Staff </a:t>
                    </a:r>
                    <a:fld id="{6529BC12-DECB-4D10-A225-8A9C7F6B0198}" type="VALUE">
                      <a:rPr lang="en-US" smtClean="0">
                        <a:solidFill>
                          <a:schemeClr val="bg1"/>
                        </a:solidFill>
                      </a:rPr>
                      <a:pPr>
                        <a:defRPr sz="1330" b="1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r>
                      <a:rPr lang="en-US" baseline="0" dirty="0" smtClean="0">
                        <a:solidFill>
                          <a:schemeClr val="bg1"/>
                        </a:solidFill>
                      </a:rPr>
                      <a:t> </a:t>
                    </a: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outEnd"/>
              <c:showLegendKey val="1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D1FA-46DB-B1CC-24E90C3ADA87}"/>
                </c:ext>
              </c:extLst>
            </c:dLbl>
            <c:dLbl>
              <c:idx val="4"/>
              <c:layout>
                <c:manualLayout>
                  <c:x val="0.12203578707560793"/>
                  <c:y val="7.326239091643756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Central Svc.</a:t>
                    </a:r>
                    <a:r>
                      <a:rPr lang="en-US" baseline="0" dirty="0" smtClean="0">
                        <a:solidFill>
                          <a:schemeClr val="bg1"/>
                        </a:solidFill>
                      </a:rPr>
                      <a:t> </a:t>
                    </a:r>
                    <a:fld id="{6529BC12-DECB-4D10-A225-8A9C7F6B0198}" type="VALUE">
                      <a:rPr lang="en-US" smtClean="0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 baseline="0" dirty="0" smtClean="0">
                      <a:solidFill>
                        <a:schemeClr val="bg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51447980946195"/>
                      <c:h val="4.508212075036165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D1FA-46DB-B1CC-24E90C3ADA87}"/>
                </c:ext>
              </c:extLst>
            </c:dLbl>
            <c:dLbl>
              <c:idx val="5"/>
              <c:layout>
                <c:manualLayout>
                  <c:x val="2.9493810729689828E-2"/>
                  <c:y val="-8.8471020640316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Special</a:t>
                    </a:r>
                    <a:r>
                      <a:rPr lang="en-US" baseline="0" dirty="0" smtClean="0">
                        <a:solidFill>
                          <a:schemeClr val="bg1"/>
                        </a:solidFill>
                      </a:rPr>
                      <a:t> Items </a:t>
                    </a:r>
                    <a:fld id="{6529BC12-DECB-4D10-A225-8A9C7F6B0198}" type="VALUE">
                      <a:rPr lang="en-US" smtClean="0">
                        <a:solidFill>
                          <a:schemeClr val="bg1"/>
                        </a:solidFill>
                      </a:rPr>
                      <a:pPr>
                        <a:defRPr sz="1330" b="1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r>
                      <a:rPr lang="en-US" baseline="0" dirty="0" smtClean="0">
                        <a:solidFill>
                          <a:schemeClr val="bg1"/>
                        </a:solidFill>
                      </a:rPr>
                      <a:t> </a:t>
                    </a: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931550883105593"/>
                      <c:h val="0.1013321172901010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D1FA-46DB-B1CC-24E90C3ADA87}"/>
                </c:ext>
              </c:extLst>
            </c:dLbl>
            <c:dLbl>
              <c:idx val="6"/>
              <c:layout>
                <c:manualLayout>
                  <c:x val="-5.8501109654430616E-2"/>
                  <c:y val="4.468334182450251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Transportation</a:t>
                    </a:r>
                    <a:r>
                      <a:rPr lang="en-US" baseline="0" dirty="0" smtClean="0">
                        <a:solidFill>
                          <a:schemeClr val="bg1"/>
                        </a:solidFill>
                      </a:rPr>
                      <a:t> </a:t>
                    </a:r>
                  </a:p>
                  <a:p>
                    <a:pPr>
                      <a:defRPr sz="133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529BC12-DECB-4D10-A225-8A9C7F6B0198}" type="VALUE">
                      <a:rPr lang="en-US" smtClean="0">
                        <a:solidFill>
                          <a:schemeClr val="bg1"/>
                        </a:solidFill>
                      </a:rPr>
                      <a:pPr>
                        <a:defRPr sz="1330" b="1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880711709209808"/>
                      <c:h val="9.1957117866811142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D1FA-46DB-B1CC-24E90C3ADA87}"/>
                </c:ext>
              </c:extLst>
            </c:dLbl>
            <c:dLbl>
              <c:idx val="7"/>
              <c:layout>
                <c:manualLayout>
                  <c:x val="0"/>
                  <c:y val="-2.3787760728842004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2FB76BB-5F59-4579-A333-CC211C87E8BF}" type="CATEGORYNAME">
                      <a:rPr lang="en-US"/>
                      <a:pPr>
                        <a:defRPr sz="1330" b="1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[CATEGORY NAME]</a:t>
                    </a:fld>
                    <a:r>
                      <a:rPr lang="en-US" baseline="0" dirty="0"/>
                      <a:t>
</a:t>
                    </a:r>
                    <a:r>
                      <a:rPr lang="en-US" baseline="0" dirty="0" smtClean="0"/>
                      <a:t>64.61%</a:t>
                    </a: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D1FA-46DB-B1CC-24E90C3ADA87}"/>
                </c:ext>
              </c:extLst>
            </c:dLbl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Sheet1!$A$2:$A$9</c:f>
              <c:strCache>
                <c:ptCount val="8"/>
                <c:pt idx="0">
                  <c:v>Board of Ed</c:v>
                </c:pt>
                <c:pt idx="1">
                  <c:v>Central Admin</c:v>
                </c:pt>
                <c:pt idx="2">
                  <c:v>Finance</c:v>
                </c:pt>
                <c:pt idx="3">
                  <c:v>Staff</c:v>
                </c:pt>
                <c:pt idx="4">
                  <c:v>Central Services</c:v>
                </c:pt>
                <c:pt idx="5">
                  <c:v>Special Items</c:v>
                </c:pt>
                <c:pt idx="6">
                  <c:v>Pupil Trans</c:v>
                </c:pt>
                <c:pt idx="7">
                  <c:v>Undistributed</c:v>
                </c:pt>
              </c:strCache>
            </c:strRef>
          </c:cat>
          <c:val>
            <c:numRef>
              <c:f>Sheet1!$B$2:$B$9</c:f>
              <c:numCache>
                <c:formatCode>0.00%</c:formatCode>
                <c:ptCount val="8"/>
                <c:pt idx="0">
                  <c:v>2.4430411491914725E-3</c:v>
                </c:pt>
                <c:pt idx="1">
                  <c:v>9.1181250988961373E-3</c:v>
                </c:pt>
                <c:pt idx="2">
                  <c:v>1.8112855096800311E-2</c:v>
                </c:pt>
                <c:pt idx="3">
                  <c:v>1.4927983752523744E-2</c:v>
                </c:pt>
                <c:pt idx="4">
                  <c:v>0.16437840178483346</c:v>
                </c:pt>
                <c:pt idx="5">
                  <c:v>3.9343847208486729E-2</c:v>
                </c:pt>
                <c:pt idx="6">
                  <c:v>0.10547457667309053</c:v>
                </c:pt>
                <c:pt idx="7">
                  <c:v>0.64620116923617765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49-4061-AAAD-1E26B7049752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6752990740784031"/>
          <c:y val="0.15779938863581872"/>
          <c:w val="0.1247247717519001"/>
          <c:h val="0.62017426876048909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 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74D-4E6E-B1B2-942671A3BB5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74D-4E6E-B1B2-942671A3BB5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74D-4E6E-B1B2-942671A3BB5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74D-4E6E-B1B2-942671A3BB5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74D-4E6E-B1B2-942671A3BB5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74D-4E6E-B1B2-942671A3BB58}"/>
              </c:ext>
            </c:extLst>
          </c:dPt>
          <c:dLbls>
            <c:dLbl>
              <c:idx val="0"/>
              <c:layout>
                <c:manualLayout>
                  <c:x val="-8.4089021381684519E-17"/>
                  <c:y val="-5.2681992337164751E-2"/>
                </c:manualLayout>
              </c:layout>
              <c:tx>
                <c:rich>
                  <a:bodyPr/>
                  <a:lstStyle/>
                  <a:p>
                    <a:fld id="{38A9D577-C562-45F4-B4D6-2B1DB02E9DB5}" type="CATEGORYNAME">
                      <a:rPr lang="en-US" smtClean="0"/>
                      <a:pPr/>
                      <a:t>[CATEGORY NAME]</a:t>
                    </a:fld>
                    <a:r>
                      <a:rPr lang="en-US" baseline="0" dirty="0" smtClean="0"/>
                      <a:t> </a:t>
                    </a:r>
                    <a:fld id="{60534608-80F9-436D-9003-4DE336893459}" type="PERCENTAGE">
                      <a:rPr lang="en-US" baseline="0"/>
                      <a:pPr/>
                      <a:t>[PERCENTAGE]</a:t>
                    </a:fld>
                    <a:endParaRPr lang="en-US" baseline="0" dirty="0" smtClean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74D-4E6E-B1B2-942671A3BB58}"/>
                </c:ext>
              </c:extLst>
            </c:dLbl>
            <c:dLbl>
              <c:idx val="1"/>
              <c:layout>
                <c:manualLayout>
                  <c:x val="-1.0880294012804553E-2"/>
                  <c:y val="-0.1233235662352550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5A3F6ED-EA11-497C-9CB6-9D8BAD2FA520}" type="CATEGORYNAME">
                      <a:rPr lang="en-US" sz="1800" smtClean="0">
                        <a:solidFill>
                          <a:schemeClr val="bg1"/>
                        </a:solidFill>
                      </a:rPr>
                      <a:pPr>
                        <a:defRPr sz="1800">
                          <a:solidFill>
                            <a:schemeClr val="bg1"/>
                          </a:solidFill>
                        </a:defRPr>
                      </a:pPr>
                      <a:t>[CATEGORY NAME]</a:t>
                    </a:fld>
                    <a:r>
                      <a:rPr lang="en-US" sz="1800" baseline="0" dirty="0" smtClean="0">
                        <a:solidFill>
                          <a:schemeClr val="bg1"/>
                        </a:solidFill>
                      </a:rPr>
                      <a:t> </a:t>
                    </a:r>
                    <a:fld id="{6AF7E3A0-1D50-4325-BF85-2B96CA84A220}" type="PERCENTAGE">
                      <a:rPr lang="en-US" sz="1800" baseline="0">
                        <a:solidFill>
                          <a:schemeClr val="bg1"/>
                        </a:solidFill>
                      </a:rPr>
                      <a:pPr>
                        <a:defRPr sz="1800">
                          <a:solidFill>
                            <a:schemeClr val="bg1"/>
                          </a:solidFill>
                        </a:defRPr>
                      </a:pPr>
                      <a:t>[PERCENTAGE]</a:t>
                    </a:fld>
                    <a:endParaRPr lang="en-US" sz="1800" baseline="0" dirty="0" smtClean="0">
                      <a:solidFill>
                        <a:schemeClr val="bg1"/>
                      </a:solidFill>
                    </a:endParaRPr>
                  </a:p>
                </c:rich>
              </c:tx>
              <c:numFmt formatCode="0.00%" sourceLinked="0"/>
              <c:spPr>
                <a:noFill/>
                <a:ln>
                  <a:noFill/>
                </a:ln>
                <a:effectLst>
                  <a:outerShdw blurRad="50800" dist="50800" dir="5400000" algn="ctr" rotWithShape="0">
                    <a:srgbClr val="000000">
                      <a:alpha val="60000"/>
                    </a:srgb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598128231938489"/>
                      <c:h val="3.940816665158234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74D-4E6E-B1B2-942671A3BB58}"/>
                </c:ext>
              </c:extLst>
            </c:dLbl>
            <c:dLbl>
              <c:idx val="2"/>
              <c:layout>
                <c:manualLayout>
                  <c:x val="1.0755273537323735E-2"/>
                  <c:y val="4.7892720306513412E-2"/>
                </c:manualLayout>
              </c:layout>
              <c:tx>
                <c:rich>
                  <a:bodyPr/>
                  <a:lstStyle/>
                  <a:p>
                    <a:fld id="{0367200B-1D1A-4351-945D-2C2C0E6C6683}" type="CATEGORYNAME">
                      <a:rPr lang="en-US" smtClean="0"/>
                      <a:pPr/>
                      <a:t>[CATEGORY NAME]</a:t>
                    </a:fld>
                    <a:r>
                      <a:rPr lang="en-US" baseline="0" dirty="0" smtClean="0"/>
                      <a:t> </a:t>
                    </a:r>
                    <a:fld id="{2471A3A9-1965-47D3-9BA2-ED6503125799}" type="PERCENTAGE">
                      <a:rPr lang="en-US" baseline="0" smtClean="0"/>
                      <a:pPr/>
                      <a:t>[PERCENTAGE]</a:t>
                    </a:fld>
                    <a:endParaRPr lang="en-US" baseline="0" dirty="0" smtClean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374D-4E6E-B1B2-942671A3BB58}"/>
                </c:ext>
              </c:extLst>
            </c:dLbl>
            <c:dLbl>
              <c:idx val="3"/>
              <c:layout>
                <c:manualLayout>
                  <c:x val="-1.1466817197987448E-3"/>
                  <c:y val="6.9444444444444267E-2"/>
                </c:manualLayout>
              </c:layout>
              <c:tx>
                <c:rich>
                  <a:bodyPr/>
                  <a:lstStyle/>
                  <a:p>
                    <a:fld id="{114FED37-22D3-4252-82E9-3C98A69DACE0}" type="CATEGORYNAME">
                      <a:rPr lang="en-US" smtClean="0"/>
                      <a:pPr/>
                      <a:t>[CATEGORY NAME]</a:t>
                    </a:fld>
                    <a:r>
                      <a:rPr lang="en-US" baseline="0" dirty="0" smtClean="0"/>
                      <a:t> </a:t>
                    </a:r>
                    <a:fld id="{ADB61522-BDBA-4F61-8B69-6E69E3C1787D}" type="PERCENTAGE">
                      <a:rPr lang="en-US" baseline="0"/>
                      <a:pPr/>
                      <a:t>[PERCENTAGE]</a:t>
                    </a:fld>
                    <a:endParaRPr lang="en-US" baseline="0" dirty="0" smtClean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374D-4E6E-B1B2-942671A3BB58}"/>
                </c:ext>
              </c:extLst>
            </c:dLbl>
            <c:dLbl>
              <c:idx val="4"/>
              <c:layout>
                <c:manualLayout>
                  <c:x val="-5.9627449429530362E-2"/>
                  <c:y val="0.16044061302681992"/>
                </c:manualLayout>
              </c:layout>
              <c:tx>
                <c:rich>
                  <a:bodyPr/>
                  <a:lstStyle/>
                  <a:p>
                    <a:fld id="{63903917-9737-4709-BB22-09FFDFA983CC}" type="CATEGORYNAME">
                      <a:rPr lang="en-US" smtClean="0"/>
                      <a:pPr/>
                      <a:t>[CATEGORY NAME]</a:t>
                    </a:fld>
                    <a:r>
                      <a:rPr lang="en-US" baseline="0" dirty="0" smtClean="0"/>
                      <a:t> </a:t>
                    </a:r>
                    <a:fld id="{2B081E52-E963-4D20-97C1-B0189D618BB2}" type="PERCENTAGE">
                      <a:rPr lang="en-US" baseline="0" smtClean="0"/>
                      <a:pPr/>
                      <a:t>[PERCENTAGE]</a:t>
                    </a:fld>
                    <a:endParaRPr lang="en-US" baseline="0" dirty="0" smtClean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374D-4E6E-B1B2-942671A3BB58}"/>
                </c:ext>
              </c:extLst>
            </c:dLbl>
            <c:dLbl>
              <c:idx val="5"/>
              <c:layout>
                <c:manualLayout>
                  <c:x val="-0.12985546522131888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algn="l">
                      <a:defRPr sz="18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609B65C-875C-46B7-9E9B-00C01B00B443}" type="CATEGORYNAME">
                      <a:rPr lang="en-US" smtClean="0">
                        <a:solidFill>
                          <a:schemeClr val="bg1"/>
                        </a:solidFill>
                      </a:rPr>
                      <a:pPr algn="l">
                        <a:defRPr sz="1800">
                          <a:solidFill>
                            <a:schemeClr val="bg1"/>
                          </a:solidFill>
                        </a:defRPr>
                      </a:pPr>
                      <a:t>[CATEGORY NAME]</a:t>
                    </a:fld>
                    <a:r>
                      <a:rPr lang="en-US" baseline="0" dirty="0" smtClean="0">
                        <a:solidFill>
                          <a:schemeClr val="bg1"/>
                        </a:solidFill>
                      </a:rPr>
                      <a:t> </a:t>
                    </a:r>
                    <a:fld id="{DC46D6E4-1984-4963-9471-29D573920A6C}" type="PERCENTAGE">
                      <a:rPr lang="en-US" baseline="0">
                        <a:solidFill>
                          <a:schemeClr val="bg1"/>
                        </a:solidFill>
                      </a:rPr>
                      <a:pPr algn="l">
                        <a:defRPr sz="1800">
                          <a:solidFill>
                            <a:schemeClr val="bg1"/>
                          </a:solidFill>
                        </a:defRPr>
                      </a:pPr>
                      <a:t>[PERCENTAGE]</a:t>
                    </a:fld>
                    <a:endParaRPr lang="en-US" baseline="0" dirty="0" smtClean="0">
                      <a:solidFill>
                        <a:schemeClr val="bg1"/>
                      </a:solidFill>
                    </a:endParaRPr>
                  </a:p>
                </c:rich>
              </c:tx>
              <c:numFmt formatCode="0.00%" sourceLinked="0"/>
              <c:spPr>
                <a:noFill/>
                <a:ln>
                  <a:noFill/>
                </a:ln>
                <a:effectLst>
                  <a:outerShdw blurRad="50800" dist="50800" dir="5400000" algn="ctr" rotWithShape="0">
                    <a:srgbClr val="000000">
                      <a:alpha val="60000"/>
                    </a:srgb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l">
                    <a:defRPr sz="18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374D-4E6E-B1B2-942671A3BB58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>
                <a:outerShdw blurRad="50800" dist="50800" dir="5400000" algn="ctr" rotWithShape="0">
                  <a:srgbClr val="000000">
                    <a:alpha val="60000"/>
                  </a:srgb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Salaries</c:v>
                </c:pt>
                <c:pt idx="1">
                  <c:v>Equipment</c:v>
                </c:pt>
                <c:pt idx="2">
                  <c:v>Contract Service</c:v>
                </c:pt>
                <c:pt idx="3">
                  <c:v>Supplies</c:v>
                </c:pt>
                <c:pt idx="4">
                  <c:v>BOCES Services</c:v>
                </c:pt>
                <c:pt idx="5">
                  <c:v>Other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0.17176892368676996</c:v>
                </c:pt>
                <c:pt idx="1">
                  <c:v>6.8433195430873464E-3</c:v>
                </c:pt>
                <c:pt idx="2">
                  <c:v>0.10063326308402618</c:v>
                </c:pt>
                <c:pt idx="3">
                  <c:v>2.4668085243738105E-2</c:v>
                </c:pt>
                <c:pt idx="4">
                  <c:v>4.9885239206200777E-2</c:v>
                </c:pt>
                <c:pt idx="5">
                  <c:v>0.64620116923617765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9D-4EFE-B53E-09223466C1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7459510743848234"/>
          <c:y val="1.0227808062453728E-2"/>
          <c:w val="0.10463118664758148"/>
          <c:h val="0.73197876127553019"/>
        </c:manualLayout>
      </c:layout>
      <c:overlay val="0"/>
      <c:spPr>
        <a:solidFill>
          <a:schemeClr val="accent1">
            <a:lumMod val="60000"/>
            <a:lumOff val="4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Garamond" panose="02020404030301010803" pitchFamily="18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8039D8-3065-47AB-BEE8-E8ED38CD2E08}" type="datetimeFigureOut">
              <a:rPr lang="en-US" smtClean="0"/>
              <a:t>1/10/2025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D0F59F-AF38-42A6-BB4A-57192E7D2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290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13AF1-3065-4C2F-BB8D-ABD8E8FD13C6}" type="datetime1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108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2D34C-286C-4DC1-AC3E-B8E8B8F28172}" type="datetime1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228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FC8F6-C64C-4825-8013-6CA6836B8C9E}" type="datetime1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661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6069-F35B-43B5-86B5-9E36C1D24F19}" type="datetime1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550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306B5-532C-4D46-AFB0-1F4B75964C43}" type="datetime1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242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AB63-4D52-4A67-AF7E-7005497785FB}" type="datetime1">
              <a:rPr lang="en-US" smtClean="0"/>
              <a:t>1/10/2025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579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B4DDD-3F61-47F8-BCA4-0D25F40A5C97}" type="datetime1">
              <a:rPr lang="en-US" smtClean="0"/>
              <a:t>1/10/2025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412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55F0A-CB80-4152-A390-D9F0D46EAE94}" type="datetime1">
              <a:rPr lang="en-US" smtClean="0"/>
              <a:t>1/10/2025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960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1F5BA-2AC7-466E-A0B0-A458C15D0B93}" type="datetime1">
              <a:rPr lang="en-US" smtClean="0"/>
              <a:t>1/10/2025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575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ABD90-A2A1-4108-B242-20B86C2ACB20}" type="datetime1">
              <a:rPr lang="en-US" smtClean="0"/>
              <a:t>1/10/2025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222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60CA-95BA-444A-9D17-BA953CB050BD}" type="datetime1">
              <a:rPr lang="en-US" smtClean="0"/>
              <a:t>1/10/2025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42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2CCAA-113B-4B15-B015-BE790CB55EF1}" type="datetime1">
              <a:rPr lang="en-US" smtClean="0"/>
              <a:t>1/10/2025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C3F41-A02E-4BF3-BDE9-9579893C5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675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3111" y="2531165"/>
            <a:ext cx="9089359" cy="3154017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Imprint MT Shadow" panose="04020605060303030202" pitchFamily="82" charset="0"/>
              </a:rPr>
              <a:t/>
            </a:r>
            <a:br>
              <a:rPr lang="en-US" dirty="0" smtClean="0">
                <a:latin typeface="Imprint MT Shadow" panose="04020605060303030202" pitchFamily="82" charset="0"/>
              </a:rPr>
            </a:br>
            <a:r>
              <a:rPr lang="en-US" dirty="0">
                <a:latin typeface="Imprint MT Shadow" panose="04020605060303030202" pitchFamily="82" charset="0"/>
              </a:rPr>
              <a:t/>
            </a:r>
            <a:br>
              <a:rPr lang="en-US" dirty="0">
                <a:latin typeface="Imprint MT Shadow" panose="04020605060303030202" pitchFamily="82" charset="0"/>
              </a:rPr>
            </a:br>
            <a: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>2025-2026</a:t>
            </a:r>
            <a:b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>Non-Instructional Budget</a:t>
            </a:r>
            <a:br>
              <a:rPr lang="en-US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r>
              <a:rPr lang="en-US" sz="4000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>January 15, 2025 Board of Education Meeting</a:t>
            </a:r>
            <a:br>
              <a:rPr lang="en-US" sz="4000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</a:br>
            <a:endParaRPr lang="en-US" sz="4000" dirty="0">
              <a:solidFill>
                <a:schemeClr val="bg1"/>
              </a:solidFill>
              <a:latin typeface="Imprint MT Shadow" panose="04020605060303030202" pitchFamily="82" charset="0"/>
            </a:endParaRPr>
          </a:p>
        </p:txBody>
      </p:sp>
      <p:pic>
        <p:nvPicPr>
          <p:cNvPr id="1026" name="Picture 2" descr="Goshen Central Schoo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97" y="245192"/>
            <a:ext cx="6097273" cy="1981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80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087" y="951533"/>
            <a:ext cx="11255939" cy="984024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Garamond" panose="02020404030301010803" pitchFamily="18" charset="0"/>
              </a:rPr>
              <a:t>Budget Summary by Specific Codes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10</a:t>
            </a:fld>
            <a:endParaRPr lang="en-US"/>
          </a:p>
        </p:txBody>
      </p:sp>
      <p:pic>
        <p:nvPicPr>
          <p:cNvPr id="1026" name="Picture 2" descr="Goshen Central Schoo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785"/>
            <a:ext cx="3829878" cy="107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059228"/>
              </p:ext>
            </p:extLst>
          </p:nvPr>
        </p:nvGraphicFramePr>
        <p:xfrm>
          <a:off x="889258" y="2415111"/>
          <a:ext cx="10515600" cy="341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174888166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73510061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25839622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14126113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6122954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Item</a:t>
                      </a:r>
                      <a:endParaRPr lang="en-US" sz="24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2024-25 Budget</a:t>
                      </a:r>
                      <a:endParaRPr lang="en-US" sz="24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2025-26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Proposed</a:t>
                      </a:r>
                      <a:endParaRPr lang="en-US" sz="24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 Change</a:t>
                      </a:r>
                      <a:endParaRPr lang="en-US" sz="24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% Change</a:t>
                      </a:r>
                      <a:endParaRPr lang="en-US" sz="24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5476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Salaries</a:t>
                      </a:r>
                      <a:endParaRPr lang="en-US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$ 6,735,072</a:t>
                      </a:r>
                      <a:endParaRPr lang="en-US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$ 7,178,667</a:t>
                      </a:r>
                      <a:endParaRPr lang="en-US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 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 443,595</a:t>
                      </a:r>
                      <a:endParaRPr lang="en-US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  6.5%</a:t>
                      </a:r>
                      <a:endParaRPr lang="en-US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73637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Equipment</a:t>
                      </a:r>
                      <a:endParaRPr lang="en-US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  363,000</a:t>
                      </a:r>
                      <a:endParaRPr lang="en-US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   286,000</a:t>
                      </a:r>
                      <a:endParaRPr lang="en-US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 -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    77,000</a:t>
                      </a:r>
                      <a:endParaRPr lang="en-US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-21.2%</a:t>
                      </a:r>
                      <a:endParaRPr lang="en-US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8306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Contract Services</a:t>
                      </a:r>
                      <a:endParaRPr lang="en-US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 4,104,053</a:t>
                      </a:r>
                      <a:endParaRPr lang="en-US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$ 4,205,724</a:t>
                      </a:r>
                      <a:endParaRPr lang="en-US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 $    101,671</a:t>
                      </a:r>
                      <a:endParaRPr lang="en-US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  2.5%</a:t>
                      </a:r>
                      <a:endParaRPr lang="en-US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2349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Supplies</a:t>
                      </a:r>
                      <a:endParaRPr lang="en-US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$ 1,001,544</a:t>
                      </a:r>
                      <a:endParaRPr lang="en-US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$ 1,030,943</a:t>
                      </a:r>
                      <a:endParaRPr lang="en-US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    29,399</a:t>
                      </a:r>
                      <a:endParaRPr lang="en-US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   2.9%</a:t>
                      </a:r>
                      <a:endParaRPr lang="en-US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6288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BOCES Services</a:t>
                      </a:r>
                      <a:endParaRPr lang="en-US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$ 1,958,129</a:t>
                      </a:r>
                      <a:endParaRPr lang="en-US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$ 2,084,833</a:t>
                      </a:r>
                      <a:endParaRPr lang="en-US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  126,704</a:t>
                      </a:r>
                      <a:endParaRPr lang="en-US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6.5%</a:t>
                      </a:r>
                      <a:endParaRPr lang="en-US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2622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Other</a:t>
                      </a:r>
                      <a:endParaRPr lang="en-US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$26,491,630</a:t>
                      </a:r>
                      <a:endParaRPr lang="en-US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$27,006,416</a:t>
                      </a:r>
                      <a:endParaRPr lang="en-US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   $   514,786</a:t>
                      </a:r>
                      <a:endParaRPr lang="en-US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   1.9%</a:t>
                      </a:r>
                      <a:endParaRPr lang="en-US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346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Total</a:t>
                      </a:r>
                      <a:endParaRPr lang="en-US" b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$40,653,428</a:t>
                      </a:r>
                      <a:endParaRPr lang="en-US" b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$41,792,583</a:t>
                      </a:r>
                      <a:endParaRPr lang="en-US" b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  $1,139,155</a:t>
                      </a:r>
                      <a:endParaRPr lang="en-US" b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   2.8%</a:t>
                      </a:r>
                      <a:endParaRPr lang="en-US" b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9779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470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087" y="886408"/>
            <a:ext cx="11283789" cy="86812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2025-2026 Projected Distribution of Specific </a:t>
            </a:r>
            <a:r>
              <a:rPr lang="en-US" sz="4000" dirty="0">
                <a:solidFill>
                  <a:schemeClr val="bg1"/>
                </a:solidFill>
                <a:latin typeface="Garamond" panose="02020404030301010803" pitchFamily="18" charset="0"/>
              </a:rPr>
              <a:t>Codes 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7273798"/>
              </p:ext>
            </p:extLst>
          </p:nvPr>
        </p:nvGraphicFramePr>
        <p:xfrm>
          <a:off x="152399" y="1621235"/>
          <a:ext cx="11841387" cy="5236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11</a:t>
            </a:fld>
            <a:endParaRPr lang="en-US"/>
          </a:p>
        </p:txBody>
      </p:sp>
      <p:pic>
        <p:nvPicPr>
          <p:cNvPr id="1026" name="Picture 2" descr="Goshen Central School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785"/>
            <a:ext cx="3829878" cy="107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554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1011" y="971813"/>
            <a:ext cx="9916480" cy="674377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Garamond" panose="02020404030301010803" pitchFamily="18" charset="0"/>
              </a:rPr>
              <a:t>Summary of Major Changes</a:t>
            </a:r>
          </a:p>
        </p:txBody>
      </p:sp>
      <p:pic>
        <p:nvPicPr>
          <p:cNvPr id="1026" name="Picture 2" descr="Goshen Central Schoo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829878" cy="107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615452"/>
              </p:ext>
            </p:extLst>
          </p:nvPr>
        </p:nvGraphicFramePr>
        <p:xfrm>
          <a:off x="780176" y="2325011"/>
          <a:ext cx="10704351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62784">
                  <a:extLst>
                    <a:ext uri="{9D8B030D-6E8A-4147-A177-3AD203B41FA5}">
                      <a16:colId xmlns:a16="http://schemas.microsoft.com/office/drawing/2014/main" val="2925661935"/>
                    </a:ext>
                  </a:extLst>
                </a:gridCol>
                <a:gridCol w="5041567">
                  <a:extLst>
                    <a:ext uri="{9D8B030D-6E8A-4147-A177-3AD203B41FA5}">
                      <a16:colId xmlns:a16="http://schemas.microsoft.com/office/drawing/2014/main" val="27292338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INCREASED COSTS</a:t>
                      </a:r>
                      <a:endParaRPr lang="en-US" sz="28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DECREASED COSTS</a:t>
                      </a:r>
                      <a:endParaRPr lang="en-US" sz="28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03902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TRS/ERS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Equipment</a:t>
                      </a:r>
                      <a:endParaRPr lang="en-US" sz="28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3698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Health Insurance/Medicare</a:t>
                      </a:r>
                      <a:endParaRPr lang="en-US" sz="28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BOCES Services - Transportation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2781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BOCES Project</a:t>
                      </a:r>
                      <a:endParaRPr lang="en-US" sz="28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9962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Salaries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3176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255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9568" y="1321411"/>
            <a:ext cx="10343626" cy="1098479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Garamond" panose="02020404030301010803" pitchFamily="18" charset="0"/>
              </a:rPr>
              <a:t>Unknown Budget Factors in </a:t>
            </a:r>
            <a:r>
              <a:rPr lang="en-US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2025-26 Proposed       Non-Instructional </a:t>
            </a:r>
            <a:r>
              <a:rPr lang="en-US" sz="4000" dirty="0">
                <a:solidFill>
                  <a:schemeClr val="bg1"/>
                </a:solidFill>
                <a:latin typeface="Garamond" panose="02020404030301010803" pitchFamily="18" charset="0"/>
              </a:rPr>
              <a:t>Budget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8349" y="2986480"/>
            <a:ext cx="9268691" cy="3335169"/>
          </a:xfrm>
        </p:spPr>
        <p:txBody>
          <a:bodyPr>
            <a:normAutofit lnSpcReduction="10000"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BOCES Services Rates</a:t>
            </a:r>
          </a:p>
          <a:p>
            <a:r>
              <a:rPr lang="en-US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Insurance Rates</a:t>
            </a:r>
          </a:p>
          <a:p>
            <a:r>
              <a:rPr lang="en-US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Tax Levy Cap</a:t>
            </a:r>
          </a:p>
          <a:p>
            <a:r>
              <a:rPr lang="en-US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State Aid</a:t>
            </a:r>
          </a:p>
          <a:p>
            <a:r>
              <a:rPr lang="en-US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Unfunded mandates</a:t>
            </a:r>
            <a:endParaRPr lang="en-US" sz="40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endParaRPr lang="en-US" sz="3200" dirty="0">
              <a:latin typeface="Garamond" panose="02020404030301010803" pitchFamily="18" charset="0"/>
            </a:endParaRPr>
          </a:p>
          <a:p>
            <a:pPr algn="l"/>
            <a:endParaRPr lang="en-US" sz="3200" dirty="0">
              <a:latin typeface="Garamond" panose="02020404030301010803" pitchFamily="18" charset="0"/>
            </a:endParaRPr>
          </a:p>
        </p:txBody>
      </p:sp>
      <p:pic>
        <p:nvPicPr>
          <p:cNvPr id="1026" name="Picture 2" descr="Goshen Central Schoo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829878" cy="107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71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111" y="984024"/>
            <a:ext cx="10963516" cy="1098479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Garamond" panose="02020404030301010803" pitchFamily="18" charset="0"/>
              </a:rPr>
              <a:t>Non-Instructional Budget Comparison</a:t>
            </a:r>
          </a:p>
        </p:txBody>
      </p:sp>
      <p:pic>
        <p:nvPicPr>
          <p:cNvPr id="1026" name="Picture 2" descr="Goshen Central Schoo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80" y="0"/>
            <a:ext cx="3829878" cy="107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392598"/>
              </p:ext>
            </p:extLst>
          </p:nvPr>
        </p:nvGraphicFramePr>
        <p:xfrm>
          <a:off x="1246908" y="2543608"/>
          <a:ext cx="9541164" cy="2028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5291">
                  <a:extLst>
                    <a:ext uri="{9D8B030D-6E8A-4147-A177-3AD203B41FA5}">
                      <a16:colId xmlns:a16="http://schemas.microsoft.com/office/drawing/2014/main" val="2636575522"/>
                    </a:ext>
                  </a:extLst>
                </a:gridCol>
                <a:gridCol w="2385291">
                  <a:extLst>
                    <a:ext uri="{9D8B030D-6E8A-4147-A177-3AD203B41FA5}">
                      <a16:colId xmlns:a16="http://schemas.microsoft.com/office/drawing/2014/main" val="3826227773"/>
                    </a:ext>
                  </a:extLst>
                </a:gridCol>
                <a:gridCol w="2385291">
                  <a:extLst>
                    <a:ext uri="{9D8B030D-6E8A-4147-A177-3AD203B41FA5}">
                      <a16:colId xmlns:a16="http://schemas.microsoft.com/office/drawing/2014/main" val="2156271770"/>
                    </a:ext>
                  </a:extLst>
                </a:gridCol>
                <a:gridCol w="2385291">
                  <a:extLst>
                    <a:ext uri="{9D8B030D-6E8A-4147-A177-3AD203B41FA5}">
                      <a16:colId xmlns:a16="http://schemas.microsoft.com/office/drawing/2014/main" val="2583765399"/>
                    </a:ext>
                  </a:extLst>
                </a:gridCol>
              </a:tblGrid>
              <a:tr h="1014196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2024-25</a:t>
                      </a:r>
                      <a:endParaRPr lang="en-US" sz="32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2025-26</a:t>
                      </a:r>
                      <a:endParaRPr lang="en-US" sz="32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 Change</a:t>
                      </a:r>
                      <a:endParaRPr lang="en-US" sz="32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% Change</a:t>
                      </a:r>
                      <a:endParaRPr lang="en-US" sz="32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6453683"/>
                  </a:ext>
                </a:extLst>
              </a:tr>
              <a:tr h="1014196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$40,653,428</a:t>
                      </a:r>
                      <a:endParaRPr lang="en-US" sz="32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$41,792,583</a:t>
                      </a:r>
                      <a:endParaRPr lang="en-US" sz="32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$1,139,155</a:t>
                      </a:r>
                      <a:endParaRPr lang="en-US" sz="32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2.8%</a:t>
                      </a:r>
                      <a:endParaRPr lang="en-US" sz="32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517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899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1011" y="971813"/>
            <a:ext cx="9916480" cy="674377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>Mission Statement</a:t>
            </a:r>
            <a:endParaRPr lang="en-US" sz="4000" dirty="0">
              <a:solidFill>
                <a:schemeClr val="bg1"/>
              </a:solidFill>
              <a:latin typeface="Imprint MT Shadow" panose="040206050603030302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8764" y="1524000"/>
            <a:ext cx="11443853" cy="4797650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The Goshen Central School District is committed to providing an environment which encourages lifelong learning for students.</a:t>
            </a:r>
          </a:p>
          <a:p>
            <a:pPr algn="l"/>
            <a:endParaRPr lang="en-US" sz="32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Our expansive offerings of engaging curriculum, extra-curricular and co-curricular programs offer multiple authentic educational journeys.</a:t>
            </a:r>
          </a:p>
          <a:p>
            <a:pPr algn="l"/>
            <a:endParaRPr lang="en-US" sz="32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Our faculty and staff provide a welcoming and supportive environment which is relevant, ever adapting, and reflective of the values of our learners as they prepare to move forward to the next phase of their lives.</a:t>
            </a:r>
            <a:endParaRPr lang="en-US" sz="32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1026" name="Picture 2" descr="Goshen Central Schoo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3" y="75501"/>
            <a:ext cx="3829878" cy="107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73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1011" y="971813"/>
            <a:ext cx="9916480" cy="674377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Imprint MT Shadow" panose="04020605060303030202" pitchFamily="82" charset="0"/>
              </a:rPr>
              <a:t>Questions?</a:t>
            </a:r>
            <a:endParaRPr lang="en-US" sz="4000" dirty="0">
              <a:solidFill>
                <a:schemeClr val="bg1"/>
              </a:solidFill>
              <a:latin typeface="Imprint MT Shadow" panose="040206050603030302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8349" y="1394691"/>
            <a:ext cx="9268691" cy="5255491"/>
          </a:xfrm>
        </p:spPr>
        <p:txBody>
          <a:bodyPr>
            <a:normAutofit fontScale="92500" lnSpcReduction="10000"/>
          </a:bodyPr>
          <a:lstStyle/>
          <a:p>
            <a:endParaRPr lang="en-US" dirty="0" smtClean="0">
              <a:latin typeface="Garamond" panose="02020404030301010803" pitchFamily="18" charset="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Dr. Kurtis </a:t>
            </a:r>
            <a:r>
              <a:rPr lang="en-US" sz="2800" dirty="0" err="1" smtClean="0">
                <a:solidFill>
                  <a:schemeClr val="bg1"/>
                </a:solidFill>
                <a:latin typeface="Garamond" panose="02020404030301010803" pitchFamily="18" charset="0"/>
              </a:rPr>
              <a:t>Kotes</a:t>
            </a:r>
            <a:endParaRPr lang="en-US" sz="2800" dirty="0" smtClean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Garamond" panose="02020404030301010803" pitchFamily="18" charset="0"/>
              </a:rPr>
              <a:t>k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urtis.kotes@gcsny.org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(845)615-6700</a:t>
            </a:r>
          </a:p>
          <a:p>
            <a:endParaRPr lang="en-US" sz="28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Lorine Van Put Lamerand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lorine.lamerand@gcsny.org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(845)615-6740</a:t>
            </a:r>
          </a:p>
          <a:p>
            <a:endParaRPr lang="en-US" sz="28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Jason Carter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jason.carter@gcsny.org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(845)615-6730</a:t>
            </a:r>
          </a:p>
          <a:p>
            <a:pPr algn="l"/>
            <a:endParaRPr lang="en-US" sz="2600" dirty="0">
              <a:latin typeface="Garamond" panose="02020404030301010803" pitchFamily="18" charset="0"/>
            </a:endParaRPr>
          </a:p>
        </p:txBody>
      </p:sp>
      <p:pic>
        <p:nvPicPr>
          <p:cNvPr id="1026" name="Picture 2" descr="Goshen Central Schoo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02" y="0"/>
            <a:ext cx="3829878" cy="107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85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1011" y="971813"/>
            <a:ext cx="9916480" cy="674377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2025-2026 Budget Development Important Dates </a:t>
            </a:r>
            <a:endParaRPr lang="en-US" sz="40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034" y="1754257"/>
            <a:ext cx="11794435" cy="492484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strike="sngStrike" dirty="0" smtClean="0">
                <a:solidFill>
                  <a:schemeClr val="bg1"/>
                </a:solidFill>
                <a:latin typeface="Garamond" panose="02020404030301010803" pitchFamily="18" charset="0"/>
              </a:rPr>
              <a:t>Monday, November 18, 2024</a:t>
            </a: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		Budget Presentation #1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Monday, January 15, 2025		Budget Presentation #2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Monday, February 3, 2025		Budget Presentation #3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Tuesday, March 4, 2025			Budget Presentation #4</a:t>
            </a:r>
            <a:endParaRPr lang="en-US" sz="28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Tuesday, April 22, 2025			Adopt proposed budget &amp; Submission of 						Property Tax Report Card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Monday, May 12, 2025			Public Budget Hearing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Tuesday, May 20, 2025			Annual Budget Vote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1026" name="Picture 2" descr="Goshen Central Schoo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829878" cy="107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3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05840"/>
            <a:ext cx="10515600" cy="684848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2025-2026 Budget Development Goals</a:t>
            </a:r>
            <a:endParaRPr lang="en-US" sz="40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320964" y="1825625"/>
            <a:ext cx="5181600" cy="4895850"/>
          </a:xfrm>
        </p:spPr>
        <p:txBody>
          <a:bodyPr>
            <a:normAutofit fontScale="92500"/>
          </a:bodyPr>
          <a:lstStyle/>
          <a:p>
            <a:pPr marL="0" indent="0" algn="l">
              <a:buNone/>
            </a:pPr>
            <a:r>
              <a:rPr lang="en-US" sz="30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Budget development based upon       support for Board Goals: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Ongoing maintenance &amp; support for district facilities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Ongoing efforts for transition to electrification of bus fleet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Finalization of policy audit by Board of Education Policy Committee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Early implementation of budget development process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35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l"/>
            <a:endParaRPr lang="en-US" sz="3000" dirty="0" smtClean="0">
              <a:latin typeface="Garamond" panose="02020404030301010803" pitchFamily="18" charset="0"/>
            </a:endParaRPr>
          </a:p>
          <a:p>
            <a:pPr algn="l"/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45019" y="1825625"/>
            <a:ext cx="6262254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Budget development based upon support for Strategic Plan:</a:t>
            </a:r>
          </a:p>
          <a:p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Strengthen and facilitate a safe, respectful, and engaging school community in which all students have voice, choice, and support in their personal, academic, and career development.</a:t>
            </a:r>
          </a:p>
          <a:p>
            <a:r>
              <a:rPr lang="en-US" dirty="0" smtClean="0">
                <a:solidFill>
                  <a:schemeClr val="bg1"/>
                </a:solidFill>
                <a:latin typeface="Garamond" panose="02020404030301010803" pitchFamily="18" charset="0"/>
              </a:rPr>
              <a:t>Design and implement a comprehensive and aligned K-12 path to help each student succeed academically and achieve a strong sense of personal wellness.</a:t>
            </a:r>
            <a:endParaRPr lang="en-US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pic>
        <p:nvPicPr>
          <p:cNvPr id="1026" name="Picture 2" descr="Goshen Central Schoo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829878" cy="107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46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71813"/>
            <a:ext cx="10439400" cy="674377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2025-2026 Budget Development Goals (continued)</a:t>
            </a:r>
            <a:endParaRPr lang="en-US" sz="40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034" y="1754257"/>
            <a:ext cx="11794435" cy="492484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Ensure highest quality teaching and learning for all students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Continue to provide </a:t>
            </a:r>
            <a:r>
              <a:rPr lang="en-US" sz="3200" dirty="0">
                <a:solidFill>
                  <a:schemeClr val="bg1"/>
                </a:solidFill>
                <a:latin typeface="Garamond" panose="02020404030301010803" pitchFamily="18" charset="0"/>
              </a:rPr>
              <a:t>safe supportive learning environment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Program appropriately for student needs based on current enrollment</a:t>
            </a:r>
            <a:endParaRPr lang="en-US" sz="32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latin typeface="Garamond" panose="02020404030301010803" pitchFamily="18" charset="0"/>
              </a:rPr>
              <a:t>Capital project planning/facility maintenance &amp; upgrades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Maintain financial stability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Stay within Tax Levy Cap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Adjust budget lines to accurately reflect expenditures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Transparency in budget development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 smtClean="0">
              <a:latin typeface="Garamond" panose="02020404030301010803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>
              <a:latin typeface="Garamond" panose="02020404030301010803" pitchFamily="18" charset="0"/>
            </a:endParaRPr>
          </a:p>
        </p:txBody>
      </p:sp>
      <p:pic>
        <p:nvPicPr>
          <p:cNvPr id="1026" name="Picture 2" descr="Goshen Central Schoo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829878" cy="107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76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05840"/>
            <a:ext cx="10515600" cy="684848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Garamond" panose="02020404030301010803" pitchFamily="18" charset="0"/>
              </a:rPr>
              <a:t>2025-2026 Budget </a:t>
            </a:r>
            <a:r>
              <a:rPr lang="en-US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Considerations &amp; Challenges</a:t>
            </a:r>
            <a:endParaRPr lang="en-US" sz="40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9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Declining State Aid</a:t>
            </a:r>
            <a:endParaRPr lang="en-US" sz="39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r>
              <a:rPr lang="en-US" sz="3900" dirty="0">
                <a:solidFill>
                  <a:schemeClr val="bg1"/>
                </a:solidFill>
                <a:latin typeface="Garamond" panose="02020404030301010803" pitchFamily="18" charset="0"/>
              </a:rPr>
              <a:t>Tax Levy </a:t>
            </a:r>
            <a:r>
              <a:rPr lang="en-US" sz="39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Cap</a:t>
            </a:r>
            <a:endParaRPr lang="en-US" sz="39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r>
              <a:rPr lang="en-US" sz="39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CPI</a:t>
            </a:r>
            <a:endParaRPr lang="en-US" sz="39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r>
              <a:rPr lang="en-US" sz="3900" dirty="0">
                <a:solidFill>
                  <a:schemeClr val="bg1"/>
                </a:solidFill>
                <a:latin typeface="Garamond" panose="02020404030301010803" pitchFamily="18" charset="0"/>
              </a:rPr>
              <a:t>Enrollment</a:t>
            </a:r>
          </a:p>
          <a:p>
            <a:r>
              <a:rPr lang="en-US" sz="3900" dirty="0">
                <a:solidFill>
                  <a:schemeClr val="bg1"/>
                </a:solidFill>
                <a:latin typeface="Garamond" panose="02020404030301010803" pitchFamily="18" charset="0"/>
              </a:rPr>
              <a:t>Staffing</a:t>
            </a:r>
          </a:p>
          <a:p>
            <a:r>
              <a:rPr lang="en-US" sz="3900" dirty="0">
                <a:solidFill>
                  <a:schemeClr val="bg1"/>
                </a:solidFill>
                <a:latin typeface="Garamond" panose="02020404030301010803" pitchFamily="18" charset="0"/>
              </a:rPr>
              <a:t>Benefits</a:t>
            </a:r>
          </a:p>
          <a:p>
            <a:r>
              <a:rPr lang="en-US" sz="3900" dirty="0">
                <a:solidFill>
                  <a:schemeClr val="bg1"/>
                </a:solidFill>
                <a:latin typeface="Garamond" panose="02020404030301010803" pitchFamily="18" charset="0"/>
              </a:rPr>
              <a:t>BOCES</a:t>
            </a:r>
          </a:p>
          <a:p>
            <a:pPr algn="l"/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681444" cy="4351338"/>
          </a:xfrm>
        </p:spPr>
        <p:txBody>
          <a:bodyPr>
            <a:normAutofit lnSpcReduction="10000"/>
          </a:bodyPr>
          <a:lstStyle/>
          <a:p>
            <a:r>
              <a:rPr lang="en-US" sz="3900" dirty="0">
                <a:solidFill>
                  <a:schemeClr val="bg1"/>
                </a:solidFill>
                <a:latin typeface="Garamond" panose="02020404030301010803" pitchFamily="18" charset="0"/>
              </a:rPr>
              <a:t>Curriculum/programs</a:t>
            </a:r>
          </a:p>
          <a:p>
            <a:r>
              <a:rPr lang="en-US" sz="3900" dirty="0">
                <a:solidFill>
                  <a:schemeClr val="bg1"/>
                </a:solidFill>
                <a:latin typeface="Garamond" panose="02020404030301010803" pitchFamily="18" charset="0"/>
              </a:rPr>
              <a:t>Special Education</a:t>
            </a:r>
          </a:p>
          <a:p>
            <a:r>
              <a:rPr lang="en-US" sz="39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Facilities</a:t>
            </a:r>
            <a:endParaRPr lang="en-US" sz="39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r>
              <a:rPr lang="en-US" sz="3900" dirty="0">
                <a:solidFill>
                  <a:schemeClr val="bg1"/>
                </a:solidFill>
                <a:latin typeface="Garamond" panose="02020404030301010803" pitchFamily="18" charset="0"/>
              </a:rPr>
              <a:t>Technology</a:t>
            </a:r>
          </a:p>
          <a:p>
            <a:r>
              <a:rPr lang="en-US" sz="39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Debt </a:t>
            </a:r>
            <a:r>
              <a:rPr lang="en-US" sz="3900" dirty="0">
                <a:solidFill>
                  <a:schemeClr val="bg1"/>
                </a:solidFill>
                <a:latin typeface="Garamond" panose="02020404030301010803" pitchFamily="18" charset="0"/>
              </a:rPr>
              <a:t>Service </a:t>
            </a:r>
          </a:p>
          <a:p>
            <a:r>
              <a:rPr lang="en-US" sz="3900" dirty="0">
                <a:solidFill>
                  <a:schemeClr val="bg1"/>
                </a:solidFill>
                <a:latin typeface="Garamond" panose="02020404030301010803" pitchFamily="18" charset="0"/>
              </a:rPr>
              <a:t>Unfunded Mandates</a:t>
            </a:r>
          </a:p>
          <a:p>
            <a:pPr marL="0" indent="0">
              <a:buNone/>
            </a:pPr>
            <a:endParaRPr lang="en-US" sz="3600" dirty="0">
              <a:latin typeface="Garamond" panose="02020404030301010803" pitchFamily="18" charset="0"/>
            </a:endParaRPr>
          </a:p>
        </p:txBody>
      </p:sp>
      <p:pic>
        <p:nvPicPr>
          <p:cNvPr id="1026" name="Picture 2" descr="Goshen Central Schoo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829878" cy="107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2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05840"/>
            <a:ext cx="10515600" cy="684848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2025-2026 </a:t>
            </a:r>
            <a:r>
              <a:rPr lang="en-US" sz="4000" dirty="0">
                <a:solidFill>
                  <a:schemeClr val="bg1"/>
                </a:solidFill>
                <a:latin typeface="Garamond" panose="02020404030301010803" pitchFamily="18" charset="0"/>
              </a:rPr>
              <a:t>Non-Instructional Budget</a:t>
            </a: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394855" y="1825625"/>
            <a:ext cx="5181600" cy="4351338"/>
          </a:xfrm>
        </p:spPr>
        <p:txBody>
          <a:bodyPr>
            <a:normAutofit fontScale="25000" lnSpcReduction="20000"/>
          </a:bodyPr>
          <a:lstStyle/>
          <a:p>
            <a:r>
              <a:rPr lang="en-US" sz="12800" dirty="0">
                <a:solidFill>
                  <a:schemeClr val="bg1"/>
                </a:solidFill>
                <a:latin typeface="Garamond" panose="02020404030301010803" pitchFamily="18" charset="0"/>
              </a:rPr>
              <a:t>Board of Education	</a:t>
            </a:r>
          </a:p>
          <a:p>
            <a:pPr marL="0" indent="0">
              <a:buNone/>
            </a:pPr>
            <a:r>
              <a:rPr lang="en-US" sz="12800" dirty="0">
                <a:solidFill>
                  <a:schemeClr val="bg1"/>
                </a:solidFill>
                <a:latin typeface="Garamond" panose="02020404030301010803" pitchFamily="18" charset="0"/>
              </a:rPr>
              <a:t>	</a:t>
            </a:r>
          </a:p>
          <a:p>
            <a:r>
              <a:rPr lang="en-US" sz="12800" dirty="0">
                <a:solidFill>
                  <a:schemeClr val="bg1"/>
                </a:solidFill>
                <a:latin typeface="Garamond" panose="02020404030301010803" pitchFamily="18" charset="0"/>
              </a:rPr>
              <a:t>Central Administration	</a:t>
            </a:r>
          </a:p>
          <a:p>
            <a:pPr marL="0" indent="0">
              <a:buNone/>
            </a:pPr>
            <a:r>
              <a:rPr lang="en-US" sz="12800" dirty="0">
                <a:solidFill>
                  <a:schemeClr val="bg1"/>
                </a:solidFill>
                <a:latin typeface="Garamond" panose="02020404030301010803" pitchFamily="18" charset="0"/>
              </a:rPr>
              <a:t>	</a:t>
            </a:r>
          </a:p>
          <a:p>
            <a:r>
              <a:rPr lang="en-US" sz="12800" dirty="0">
                <a:solidFill>
                  <a:schemeClr val="bg1"/>
                </a:solidFill>
                <a:latin typeface="Garamond" panose="02020404030301010803" pitchFamily="18" charset="0"/>
              </a:rPr>
              <a:t>Finance					</a:t>
            </a:r>
          </a:p>
          <a:p>
            <a:r>
              <a:rPr lang="en-US" sz="12800" dirty="0">
                <a:solidFill>
                  <a:schemeClr val="bg1"/>
                </a:solidFill>
                <a:latin typeface="Garamond" panose="02020404030301010803" pitchFamily="18" charset="0"/>
              </a:rPr>
              <a:t>Staff/Personnel</a:t>
            </a:r>
          </a:p>
          <a:p>
            <a:pPr marL="0" indent="0">
              <a:buNone/>
            </a:pPr>
            <a:endParaRPr lang="en-US" sz="128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r>
              <a:rPr lang="en-US" sz="12800" dirty="0">
                <a:solidFill>
                  <a:schemeClr val="bg1"/>
                </a:solidFill>
                <a:latin typeface="Garamond" panose="02020404030301010803" pitchFamily="18" charset="0"/>
              </a:rPr>
              <a:t>Central Services/B&amp;G	</a:t>
            </a:r>
            <a:r>
              <a:rPr lang="en-US" sz="14400" dirty="0">
                <a:latin typeface="Garamond" panose="02020404030301010803" pitchFamily="18" charset="0"/>
              </a:rPr>
              <a:t>	</a:t>
            </a:r>
            <a:r>
              <a:rPr lang="en-US" dirty="0"/>
              <a:t>	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45017" y="1825625"/>
            <a:ext cx="6317673" cy="4351338"/>
          </a:xfrm>
        </p:spPr>
        <p:txBody>
          <a:bodyPr>
            <a:normAutofit fontScale="25000" lnSpcReduction="20000"/>
          </a:bodyPr>
          <a:lstStyle/>
          <a:p>
            <a:r>
              <a:rPr lang="en-US" sz="11200" dirty="0">
                <a:solidFill>
                  <a:schemeClr val="bg1"/>
                </a:solidFill>
                <a:latin typeface="Garamond" panose="02020404030301010803" pitchFamily="18" charset="0"/>
              </a:rPr>
              <a:t>Special Items</a:t>
            </a:r>
          </a:p>
          <a:p>
            <a:pPr marL="457200" lvl="1" indent="0">
              <a:buNone/>
            </a:pPr>
            <a:r>
              <a:rPr lang="en-US" sz="11200" dirty="0">
                <a:solidFill>
                  <a:schemeClr val="bg1"/>
                </a:solidFill>
                <a:latin typeface="Garamond" panose="02020404030301010803" pitchFamily="18" charset="0"/>
              </a:rPr>
              <a:t>- Insurance</a:t>
            </a:r>
          </a:p>
          <a:p>
            <a:pPr marL="457200" lvl="1" indent="0">
              <a:buNone/>
            </a:pPr>
            <a:r>
              <a:rPr lang="en-US" sz="11200" dirty="0">
                <a:solidFill>
                  <a:schemeClr val="bg1"/>
                </a:solidFill>
                <a:latin typeface="Garamond" panose="02020404030301010803" pitchFamily="18" charset="0"/>
              </a:rPr>
              <a:t>- Dues</a:t>
            </a:r>
          </a:p>
          <a:p>
            <a:pPr marL="457200" lvl="1" indent="0">
              <a:buNone/>
            </a:pPr>
            <a:r>
              <a:rPr lang="en-US" sz="11200" dirty="0">
                <a:solidFill>
                  <a:schemeClr val="bg1"/>
                </a:solidFill>
                <a:latin typeface="Garamond" panose="02020404030301010803" pitchFamily="18" charset="0"/>
              </a:rPr>
              <a:t>- Judgements </a:t>
            </a:r>
          </a:p>
          <a:p>
            <a:pPr marL="457200" lvl="1" indent="0">
              <a:buNone/>
            </a:pPr>
            <a:r>
              <a:rPr lang="en-US" sz="11200" dirty="0">
                <a:solidFill>
                  <a:schemeClr val="bg1"/>
                </a:solidFill>
                <a:latin typeface="Garamond" panose="02020404030301010803" pitchFamily="18" charset="0"/>
              </a:rPr>
              <a:t>- Tax Refunds</a:t>
            </a:r>
          </a:p>
          <a:p>
            <a:pPr marL="457200" lvl="1" indent="0">
              <a:buNone/>
            </a:pPr>
            <a:r>
              <a:rPr lang="en-US" sz="11200" dirty="0">
                <a:solidFill>
                  <a:schemeClr val="bg1"/>
                </a:solidFill>
                <a:latin typeface="Garamond" panose="02020404030301010803" pitchFamily="18" charset="0"/>
              </a:rPr>
              <a:t>- BOCES Admin, Capital &amp; Rent</a:t>
            </a:r>
          </a:p>
          <a:p>
            <a:r>
              <a:rPr lang="en-US" sz="11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Pupil </a:t>
            </a:r>
            <a:r>
              <a:rPr lang="en-US" sz="11200" dirty="0">
                <a:solidFill>
                  <a:schemeClr val="bg1"/>
                </a:solidFill>
                <a:latin typeface="Garamond" panose="02020404030301010803" pitchFamily="18" charset="0"/>
              </a:rPr>
              <a:t>Transportation</a:t>
            </a:r>
          </a:p>
          <a:p>
            <a:r>
              <a:rPr lang="en-US" sz="112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Undistributed</a:t>
            </a:r>
            <a:endParaRPr lang="en-US" sz="112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US" sz="11200" dirty="0">
                <a:solidFill>
                  <a:schemeClr val="bg1"/>
                </a:solidFill>
                <a:latin typeface="Garamond" panose="02020404030301010803" pitchFamily="18" charset="0"/>
              </a:rPr>
              <a:t>      - Employee Benefits</a:t>
            </a:r>
          </a:p>
          <a:p>
            <a:pPr marL="0" indent="0">
              <a:buNone/>
            </a:pPr>
            <a:r>
              <a:rPr lang="en-US" sz="11200" dirty="0">
                <a:solidFill>
                  <a:schemeClr val="bg1"/>
                </a:solidFill>
                <a:latin typeface="Garamond" panose="02020404030301010803" pitchFamily="18" charset="0"/>
              </a:rPr>
              <a:t>      - Debt Service</a:t>
            </a:r>
          </a:p>
          <a:p>
            <a:pPr marL="0" indent="0">
              <a:buNone/>
            </a:pPr>
            <a:r>
              <a:rPr lang="en-US" sz="11200" dirty="0">
                <a:solidFill>
                  <a:schemeClr val="bg1"/>
                </a:solidFill>
                <a:latin typeface="Garamond" panose="02020404030301010803" pitchFamily="18" charset="0"/>
              </a:rPr>
              <a:t>      - Inter-fund Transfers</a:t>
            </a:r>
          </a:p>
          <a:p>
            <a:pPr marL="0" indent="0">
              <a:buNone/>
            </a:pPr>
            <a:endParaRPr lang="en-US" sz="2400" dirty="0">
              <a:latin typeface="Garamond" panose="02020404030301010803" pitchFamily="18" charset="0"/>
            </a:endParaRPr>
          </a:p>
        </p:txBody>
      </p:sp>
      <p:pic>
        <p:nvPicPr>
          <p:cNvPr id="1026" name="Picture 2" descr="Goshen Central Schoo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829878" cy="107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59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316" y="919043"/>
            <a:ext cx="10445589" cy="909758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2025-2026 </a:t>
            </a:r>
            <a:r>
              <a:rPr lang="en-US" sz="4000" dirty="0">
                <a:solidFill>
                  <a:schemeClr val="bg1"/>
                </a:solidFill>
                <a:latin typeface="Garamond" panose="02020404030301010803" pitchFamily="18" charset="0"/>
              </a:rPr>
              <a:t>Projected Non-Instructional Budget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7</a:t>
            </a:fld>
            <a:endParaRPr lang="en-US"/>
          </a:p>
        </p:txBody>
      </p:sp>
      <p:pic>
        <p:nvPicPr>
          <p:cNvPr id="1026" name="Picture 2" descr="Goshen Central Schoo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829878" cy="107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2901506"/>
              </p:ext>
            </p:extLst>
          </p:nvPr>
        </p:nvGraphicFramePr>
        <p:xfrm>
          <a:off x="529143" y="1645028"/>
          <a:ext cx="11009934" cy="515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2860">
                  <a:extLst>
                    <a:ext uri="{9D8B030D-6E8A-4147-A177-3AD203B41FA5}">
                      <a16:colId xmlns:a16="http://schemas.microsoft.com/office/drawing/2014/main" val="3599768380"/>
                    </a:ext>
                  </a:extLst>
                </a:gridCol>
                <a:gridCol w="2070165">
                  <a:extLst>
                    <a:ext uri="{9D8B030D-6E8A-4147-A177-3AD203B41FA5}">
                      <a16:colId xmlns:a16="http://schemas.microsoft.com/office/drawing/2014/main" val="2515784359"/>
                    </a:ext>
                  </a:extLst>
                </a:gridCol>
                <a:gridCol w="2292962">
                  <a:extLst>
                    <a:ext uri="{9D8B030D-6E8A-4147-A177-3AD203B41FA5}">
                      <a16:colId xmlns:a16="http://schemas.microsoft.com/office/drawing/2014/main" val="3328158736"/>
                    </a:ext>
                  </a:extLst>
                </a:gridCol>
                <a:gridCol w="2065523">
                  <a:extLst>
                    <a:ext uri="{9D8B030D-6E8A-4147-A177-3AD203B41FA5}">
                      <a16:colId xmlns:a16="http://schemas.microsoft.com/office/drawing/2014/main" val="2845713777"/>
                    </a:ext>
                  </a:extLst>
                </a:gridCol>
                <a:gridCol w="1898424">
                  <a:extLst>
                    <a:ext uri="{9D8B030D-6E8A-4147-A177-3AD203B41FA5}">
                      <a16:colId xmlns:a16="http://schemas.microsoft.com/office/drawing/2014/main" val="34074010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Budget Section</a:t>
                      </a:r>
                      <a:endParaRPr lang="en-US" sz="2000" baseline="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2024-25 Budget</a:t>
                      </a:r>
                      <a:endParaRPr lang="en-US" sz="2000" baseline="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2025-26 Proposed</a:t>
                      </a:r>
                      <a:endParaRPr lang="en-US" sz="2000" baseline="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 Change</a:t>
                      </a:r>
                      <a:endParaRPr lang="en-US" sz="2000" baseline="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% Change</a:t>
                      </a:r>
                      <a:endParaRPr lang="en-US" sz="2000" baseline="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55669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Board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 of Education</a:t>
                      </a:r>
                      <a:endParaRPr lang="en-US" sz="20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      99,597</a:t>
                      </a:r>
                      <a:endParaRPr lang="en-US" sz="20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    102,101</a:t>
                      </a:r>
                      <a:endParaRPr lang="en-US" sz="20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    2,504</a:t>
                      </a:r>
                      <a:endParaRPr lang="en-US" sz="20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2.5%</a:t>
                      </a:r>
                      <a:endParaRPr lang="en-US" sz="20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1709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Central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 Admin</a:t>
                      </a:r>
                      <a:endParaRPr lang="en-US" sz="20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    372,189</a:t>
                      </a:r>
                      <a:endParaRPr lang="en-US" sz="20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   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 381,070</a:t>
                      </a:r>
                      <a:endParaRPr lang="en-US" sz="20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 $    8,881</a:t>
                      </a:r>
                      <a:endParaRPr lang="en-US" sz="20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 2.3%</a:t>
                      </a:r>
                      <a:endParaRPr lang="en-US" sz="20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5950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Finance</a:t>
                      </a:r>
                      <a:endParaRPr lang="en-US" sz="20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    731,596</a:t>
                      </a:r>
                      <a:endParaRPr lang="en-US" sz="20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    756,983</a:t>
                      </a:r>
                      <a:endParaRPr lang="en-US" sz="20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   25,387</a:t>
                      </a:r>
                      <a:endParaRPr lang="en-US" sz="20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 3.5%</a:t>
                      </a:r>
                      <a:endParaRPr lang="en-US" sz="20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5821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Staff</a:t>
                      </a:r>
                      <a:endParaRPr lang="en-US" sz="20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    579,808</a:t>
                      </a:r>
                      <a:endParaRPr lang="en-US" sz="20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    623,879</a:t>
                      </a:r>
                      <a:endParaRPr lang="en-US" sz="20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   44,071</a:t>
                      </a:r>
                      <a:endParaRPr lang="en-US" sz="20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 7.6%</a:t>
                      </a:r>
                      <a:endParaRPr lang="en-US" sz="20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277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Central Services</a:t>
                      </a:r>
                      <a:endParaRPr lang="en-US" sz="20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  6,661,968</a:t>
                      </a:r>
                      <a:endParaRPr lang="en-US" sz="20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  6,869,798</a:t>
                      </a:r>
                      <a:endParaRPr lang="en-US" sz="20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  $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  207,830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3.1%</a:t>
                      </a:r>
                      <a:endParaRPr lang="en-US" sz="20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4671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Special Items</a:t>
                      </a:r>
                      <a:endParaRPr lang="en-US" sz="20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  1,428,209</a:t>
                      </a:r>
                      <a:endParaRPr lang="en-US" sz="20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  1,644,281</a:t>
                      </a:r>
                      <a:endParaRPr lang="en-US" sz="20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  $  216,072</a:t>
                      </a:r>
                      <a:endParaRPr lang="en-US" sz="20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15.1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%</a:t>
                      </a:r>
                      <a:endParaRPr lang="en-US" sz="20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824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Pupil Transportation</a:t>
                      </a:r>
                      <a:endParaRPr lang="en-US" sz="20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  4,288,431</a:t>
                      </a:r>
                      <a:endParaRPr lang="en-US" sz="20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  4,408,055</a:t>
                      </a:r>
                      <a:endParaRPr lang="en-US" sz="20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 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 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  119,624</a:t>
                      </a:r>
                      <a:endParaRPr lang="en-US" sz="20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2.8%</a:t>
                      </a:r>
                      <a:endParaRPr lang="en-US" sz="20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8820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Undistributed:</a:t>
                      </a:r>
                      <a:endParaRPr lang="en-US" sz="20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650387"/>
                  </a:ext>
                </a:extLst>
              </a:tr>
              <a:tr h="318215">
                <a:tc>
                  <a:txBody>
                    <a:bodyPr/>
                    <a:lstStyle/>
                    <a:p>
                      <a:r>
                        <a:rPr lang="en-US" sz="2000" b="0" i="1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     Benefits</a:t>
                      </a:r>
                      <a:endParaRPr lang="en-US" sz="2000" b="0" i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1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$24,142,436</a:t>
                      </a:r>
                      <a:endParaRPr lang="en-US" sz="2000" b="0" i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1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$24,608,072</a:t>
                      </a:r>
                      <a:endParaRPr lang="en-US" sz="2000" b="0" i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1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  465,636</a:t>
                      </a:r>
                      <a:endParaRPr lang="en-US" sz="2000" b="0" i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1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1.9%</a:t>
                      </a:r>
                      <a:endParaRPr lang="en-US" sz="2000" b="0" i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784736"/>
                  </a:ext>
                </a:extLst>
              </a:tr>
              <a:tr h="318215">
                <a:tc>
                  <a:txBody>
                    <a:bodyPr/>
                    <a:lstStyle/>
                    <a:p>
                      <a:r>
                        <a:rPr lang="en-US" sz="2000" b="0" i="1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  </a:t>
                      </a:r>
                      <a:r>
                        <a:rPr lang="en-US" sz="2000" b="0" i="1" baseline="0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   Debt Service</a:t>
                      </a:r>
                      <a:endParaRPr lang="en-US" sz="2000" b="0" i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1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$2,074,194</a:t>
                      </a:r>
                      <a:endParaRPr lang="en-US" sz="2000" b="0" i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1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$2,123,344</a:t>
                      </a:r>
                      <a:endParaRPr lang="en-US" sz="2000" b="0" i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1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      $49,150</a:t>
                      </a:r>
                      <a:endParaRPr lang="en-US" sz="2000" b="0" i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1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2.4%</a:t>
                      </a:r>
                      <a:endParaRPr lang="en-US" sz="2000" b="0" i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4092174"/>
                  </a:ext>
                </a:extLst>
              </a:tr>
              <a:tr h="318215">
                <a:tc>
                  <a:txBody>
                    <a:bodyPr/>
                    <a:lstStyle/>
                    <a:p>
                      <a:r>
                        <a:rPr lang="en-US" sz="2000" b="0" i="1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     Inter-fund Transfers</a:t>
                      </a:r>
                      <a:endParaRPr lang="en-US" sz="2000" b="0" i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1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$275,000</a:t>
                      </a:r>
                      <a:endParaRPr lang="en-US" sz="2000" b="0" i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1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$275,000</a:t>
                      </a:r>
                      <a:endParaRPr lang="en-US" sz="2000" b="0" i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1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$ 0 </a:t>
                      </a:r>
                      <a:endParaRPr lang="en-US" sz="2000" b="0" i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1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0.0%</a:t>
                      </a:r>
                      <a:endParaRPr lang="en-US" sz="2000" b="0" i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7034279"/>
                  </a:ext>
                </a:extLst>
              </a:tr>
              <a:tr h="318215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Total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$40,653,428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$41,792,583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  1,139,155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2.8%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10902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662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CC">
            <a:alpha val="8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211" y="722699"/>
            <a:ext cx="10445589" cy="909758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2025-2026 </a:t>
            </a:r>
            <a:r>
              <a:rPr lang="en-US" sz="4000" dirty="0">
                <a:solidFill>
                  <a:schemeClr val="bg1"/>
                </a:solidFill>
                <a:latin typeface="Garamond" panose="02020404030301010803" pitchFamily="18" charset="0"/>
              </a:rPr>
              <a:t>Projected Non-Instructional Budget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8</a:t>
            </a:fld>
            <a:endParaRPr lang="en-US"/>
          </a:p>
        </p:txBody>
      </p:sp>
      <p:pic>
        <p:nvPicPr>
          <p:cNvPr id="1026" name="Picture 2" descr="Goshen Central Schoo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3829878" cy="107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35906843"/>
              </p:ext>
            </p:extLst>
          </p:nvPr>
        </p:nvGraphicFramePr>
        <p:xfrm>
          <a:off x="796594" y="1511559"/>
          <a:ext cx="10669870" cy="5338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6644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087" y="676114"/>
            <a:ext cx="11255939" cy="1644698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Garamond" panose="02020404030301010803" pitchFamily="18" charset="0"/>
              </a:rPr>
              <a:t>Specific Codes Used in the Non-Instructional Budget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38200" y="1986615"/>
            <a:ext cx="10515600" cy="4734860"/>
          </a:xfrm>
        </p:spPr>
        <p:txBody>
          <a:bodyPr>
            <a:normAutofit fontScale="92500" lnSpcReduction="20000"/>
          </a:bodyPr>
          <a:lstStyle/>
          <a:p>
            <a:r>
              <a:rPr lang="en-US" sz="3900" dirty="0">
                <a:solidFill>
                  <a:schemeClr val="bg1"/>
                </a:solidFill>
              </a:rPr>
              <a:t>.</a:t>
            </a:r>
            <a:r>
              <a:rPr lang="en-US" sz="3900" dirty="0">
                <a:solidFill>
                  <a:schemeClr val="bg1"/>
                </a:solidFill>
                <a:latin typeface="Garamond" panose="02020404030301010803" pitchFamily="18" charset="0"/>
              </a:rPr>
              <a:t>150 – Instructional Salaries (TRS)</a:t>
            </a:r>
          </a:p>
          <a:p>
            <a:r>
              <a:rPr lang="en-US" sz="3900" dirty="0">
                <a:solidFill>
                  <a:schemeClr val="bg1"/>
                </a:solidFill>
                <a:latin typeface="Garamond" panose="02020404030301010803" pitchFamily="18" charset="0"/>
              </a:rPr>
              <a:t>.160 – Non-Instructional Salaries (ERS)</a:t>
            </a:r>
          </a:p>
          <a:p>
            <a:r>
              <a:rPr lang="en-US" sz="3900" dirty="0">
                <a:solidFill>
                  <a:schemeClr val="bg1"/>
                </a:solidFill>
                <a:latin typeface="Garamond" panose="02020404030301010803" pitchFamily="18" charset="0"/>
              </a:rPr>
              <a:t>.200 – Equipment</a:t>
            </a:r>
          </a:p>
          <a:p>
            <a:r>
              <a:rPr lang="en-US" sz="3900" dirty="0">
                <a:solidFill>
                  <a:schemeClr val="bg1"/>
                </a:solidFill>
                <a:latin typeface="Garamond" panose="02020404030301010803" pitchFamily="18" charset="0"/>
              </a:rPr>
              <a:t>.400 – Contractual</a:t>
            </a:r>
          </a:p>
          <a:p>
            <a:r>
              <a:rPr lang="en-US" sz="3900" dirty="0">
                <a:solidFill>
                  <a:schemeClr val="bg1"/>
                </a:solidFill>
                <a:latin typeface="Garamond" panose="02020404030301010803" pitchFamily="18" charset="0"/>
              </a:rPr>
              <a:t>.450 – Supplies</a:t>
            </a:r>
          </a:p>
          <a:p>
            <a:r>
              <a:rPr lang="en-US" sz="3900" dirty="0">
                <a:solidFill>
                  <a:schemeClr val="bg1"/>
                </a:solidFill>
                <a:latin typeface="Garamond" panose="02020404030301010803" pitchFamily="18" charset="0"/>
              </a:rPr>
              <a:t>.490 – </a:t>
            </a:r>
            <a:r>
              <a:rPr lang="en-US" sz="39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BOCES</a:t>
            </a:r>
          </a:p>
          <a:p>
            <a:r>
              <a:rPr lang="en-US" sz="39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.600 &amp; .700 – Debt Service Principal &amp; Interest</a:t>
            </a:r>
            <a:endParaRPr lang="en-US" sz="39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r>
              <a:rPr lang="en-US" sz="3900" dirty="0">
                <a:solidFill>
                  <a:schemeClr val="bg1"/>
                </a:solidFill>
                <a:latin typeface="Garamond" panose="02020404030301010803" pitchFamily="18" charset="0"/>
              </a:rPr>
              <a:t>.800 – </a:t>
            </a:r>
            <a:r>
              <a:rPr lang="en-US" sz="39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Benefits</a:t>
            </a:r>
            <a:endParaRPr lang="en-US" sz="39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r>
              <a:rPr lang="en-US" sz="3900" dirty="0">
                <a:solidFill>
                  <a:schemeClr val="bg1"/>
                </a:solidFill>
                <a:latin typeface="Garamond" panose="02020404030301010803" pitchFamily="18" charset="0"/>
              </a:rPr>
              <a:t>.900 – </a:t>
            </a:r>
            <a:r>
              <a:rPr lang="en-US" sz="39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Inter-fund Transfers</a:t>
            </a:r>
            <a:endParaRPr lang="en-US" sz="39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C3F41-A02E-4BF3-BDE9-9579893C5E7F}" type="slidenum">
              <a:rPr lang="en-US" smtClean="0"/>
              <a:t>9</a:t>
            </a:fld>
            <a:endParaRPr lang="en-US"/>
          </a:p>
        </p:txBody>
      </p:sp>
      <p:pic>
        <p:nvPicPr>
          <p:cNvPr id="1026" name="Picture 2" descr="Goshen Central Schoo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785"/>
            <a:ext cx="3829878" cy="107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901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4202</TotalTime>
  <Words>875</Words>
  <Application>Microsoft Office PowerPoint</Application>
  <PresentationFormat>Widescreen</PresentationFormat>
  <Paragraphs>252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Garamond</vt:lpstr>
      <vt:lpstr>Imprint MT Shadow</vt:lpstr>
      <vt:lpstr>Office Theme</vt:lpstr>
      <vt:lpstr>  2025-2026 Non-Instructional Budget January 15, 2025 Board of Education Meeting </vt:lpstr>
      <vt:lpstr>2025-2026 Budget Development Important Dates </vt:lpstr>
      <vt:lpstr>2025-2026 Budget Development Goals</vt:lpstr>
      <vt:lpstr>2025-2026 Budget Development Goals (continued)</vt:lpstr>
      <vt:lpstr>2025-2026 Budget Considerations &amp; Challenges</vt:lpstr>
      <vt:lpstr>2025-2026 Non-Instructional Budget</vt:lpstr>
      <vt:lpstr>2025-2026 Projected Non-Instructional Budget</vt:lpstr>
      <vt:lpstr>2025-2026 Projected Non-Instructional Budget</vt:lpstr>
      <vt:lpstr>Specific Codes Used in the Non-Instructional Budget</vt:lpstr>
      <vt:lpstr>Budget Summary by Specific Codes</vt:lpstr>
      <vt:lpstr>2025-2026 Projected Distribution of Specific Codes </vt:lpstr>
      <vt:lpstr>Summary of Major Changes</vt:lpstr>
      <vt:lpstr>Unknown Budget Factors in 2025-26 Proposed       Non-Instructional Budget</vt:lpstr>
      <vt:lpstr>Non-Instructional Budget Comparison</vt:lpstr>
      <vt:lpstr>Mission Statement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Lorine Lamerand</dc:creator>
  <cp:lastModifiedBy>Lorine Lamerand</cp:lastModifiedBy>
  <cp:revision>207</cp:revision>
  <cp:lastPrinted>2025-01-10T15:30:18Z</cp:lastPrinted>
  <dcterms:created xsi:type="dcterms:W3CDTF">2023-01-03T14:12:07Z</dcterms:created>
  <dcterms:modified xsi:type="dcterms:W3CDTF">2025-01-10T16:22:13Z</dcterms:modified>
</cp:coreProperties>
</file>