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18288000" cy="10287000"/>
  <p:notesSz cx="6858000" cy="9144000"/>
  <p:embeddedFontLst>
    <p:embeddedFont>
      <p:font typeface="Bell MT" panose="02020503060305020303" pitchFamily="18" charset="0"/>
      <p:regular r:id="rId41"/>
      <p:bold r:id="rId42"/>
      <p:italic r:id="rId43"/>
    </p:embeddedFont>
    <p:embeddedFont>
      <p:font typeface="Calibri" panose="020F0502020204030204" pitchFamily="34" charset="0"/>
      <p:regular r:id="rId44"/>
      <p:bold r:id="rId45"/>
      <p:italic r:id="rId46"/>
      <p:boldItalic r:id="rId47"/>
    </p:embeddedFont>
    <p:embeddedFont>
      <p:font typeface="Canva Sans" panose="020B0604020202020204" charset="0"/>
      <p:regular r:id="rId48"/>
    </p:embeddedFont>
    <p:embeddedFont>
      <p:font typeface="Canva Sans Bold" panose="020B0604020202020204" charset="0"/>
      <p:regular r:id="rId49"/>
    </p:embeddedFont>
    <p:embeddedFont>
      <p:font typeface="Kenao Sans Serif" panose="020B0604020202020204" charset="-18"/>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2350" autoAdjust="0"/>
  </p:normalViewPr>
  <p:slideViewPr>
    <p:cSldViewPr>
      <p:cViewPr varScale="1">
        <p:scale>
          <a:sx n="59" d="100"/>
          <a:sy n="59" d="100"/>
        </p:scale>
        <p:origin x="466" y="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18.04.2024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Introduce ourselves</a:t>
            </a:r>
          </a:p>
          <a:p>
            <a:r>
              <a:rPr lang="en-US"/>
              <a:t>- Parents</a:t>
            </a:r>
          </a:p>
          <a:p>
            <a:r>
              <a:rPr lang="en-US"/>
              <a:t>- Son with anxiety</a:t>
            </a:r>
          </a:p>
          <a:p>
            <a:r>
              <a:rPr lang="en-US"/>
              <a:t>- Daughter with behaviors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want to reinforce appropriate behaviors, behaviors that we want to see</a:t>
            </a:r>
          </a:p>
          <a:p>
            <a:r>
              <a:rPr lang="en-US"/>
              <a:t>This teaches them what is expected </a:t>
            </a:r>
          </a:p>
          <a:p>
            <a:r>
              <a:rPr lang="en-US"/>
              <a:t>Although we want to decrease inappropriate behaviors, we want to teach new behaviors! </a:t>
            </a:r>
          </a:p>
          <a:p>
            <a:endParaRPr lang="en-US"/>
          </a:p>
          <a:p>
            <a:r>
              <a:rPr lang="en-US"/>
              <a:t>We want to be careful that we are not reinforcing problem behavior. Be sure the individual is calm, asks appropriately before giving items.</a:t>
            </a:r>
          </a:p>
          <a:p>
            <a:endParaRPr lang="en-US"/>
          </a:p>
          <a:p>
            <a:r>
              <a:rPr lang="en-US"/>
              <a:t>ex: nice playing with your sister</a:t>
            </a:r>
          </a:p>
          <a:p>
            <a:r>
              <a:rPr lang="en-US"/>
              <a:t>Wow! You ate all your chicken!</a:t>
            </a:r>
          </a:p>
          <a:p>
            <a:r>
              <a:rPr lang="en-US"/>
              <a:t>Great asking!  </a:t>
            </a:r>
          </a:p>
          <a:p>
            <a:r>
              <a:rPr lang="en-US"/>
              <a:t>Just being attentive to when your child is speaking will go a long way! They won't need to tantrum to get heard!</a:t>
            </a:r>
          </a:p>
          <a:p>
            <a:endParaRPr lang="en-US"/>
          </a:p>
          <a:p>
            <a:r>
              <a:rPr lang="en-US"/>
              <a:t>If there is something that your child wants/needs often, provide opportunities for them to access it by using appropriate behaviors (ex: asking, visual, pointing)</a:t>
            </a:r>
          </a:p>
          <a:p>
            <a:r>
              <a:rPr lang="en-US"/>
              <a:t>Those natural consequences of receiving what they want/need, will reinforce, and teach that behavior</a:t>
            </a:r>
          </a:p>
          <a:p>
            <a:endParaRPr lang="en-US"/>
          </a:p>
          <a:p>
            <a:r>
              <a:rPr lang="en-US"/>
              <a:t>Ex: shoprite story with Z</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can we do? </a:t>
            </a:r>
          </a:p>
          <a:p>
            <a:endParaRPr lang="en-US"/>
          </a:p>
          <a:p>
            <a:r>
              <a:rPr lang="en-US"/>
              <a:t>Do not assume they know what they are supposed to be doing.</a:t>
            </a:r>
          </a:p>
          <a:p>
            <a:endParaRPr lang="en-US"/>
          </a:p>
          <a:p>
            <a:r>
              <a:rPr lang="en-US"/>
              <a:t>Get their direct attention first</a:t>
            </a:r>
          </a:p>
          <a:p>
            <a:r>
              <a:rPr lang="en-US"/>
              <a:t>"look here"</a:t>
            </a:r>
          </a:p>
          <a:p>
            <a:endParaRPr lang="en-US"/>
          </a:p>
          <a:p>
            <a:r>
              <a:rPr lang="en-US"/>
              <a:t>Visuals for appropriate behavior may also be helpful</a:t>
            </a:r>
          </a:p>
          <a:p>
            <a:r>
              <a:rPr lang="en-US"/>
              <a:t>ex: schedule/checklist, quiet, sit, wait </a:t>
            </a:r>
          </a:p>
          <a:p>
            <a:endParaRPr lang="en-US"/>
          </a:p>
          <a:p>
            <a:r>
              <a:rPr lang="en-US"/>
              <a:t>Their behavior may be due to communication deficit - visuals are very helpful!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Having a routine allows the child to know what is expected. Sometimes the routine is changed, and that is ok, but the routine will help with overall day-to-day activities</a:t>
            </a:r>
          </a:p>
          <a:p>
            <a:endParaRPr lang="en-US"/>
          </a:p>
          <a:p>
            <a:r>
              <a:rPr lang="en-US"/>
              <a:t>First/then - If you need them to complete a hard task, make sure there is a highly motivating activity after. This will help to motivate them to finish or complete the task</a:t>
            </a:r>
          </a:p>
          <a:p>
            <a:endParaRPr lang="en-US"/>
          </a:p>
          <a:p>
            <a:r>
              <a:rPr lang="en-US"/>
              <a:t>Schedule time for their reinforcers. If they come straight home and go on their device, there is a good chance they will struggle coming off to complete non-preferred activities (ex HW or chores)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Can be a visual representation or written. </a:t>
            </a:r>
          </a:p>
          <a:p>
            <a:endParaRPr lang="en-US"/>
          </a:p>
          <a:p>
            <a:r>
              <a:rPr lang="en-US"/>
              <a:t>You can just vocally state "first/then"</a:t>
            </a:r>
          </a:p>
          <a:p>
            <a:endParaRPr lang="en-US"/>
          </a:p>
          <a:p>
            <a:r>
              <a:rPr lang="en-US"/>
              <a:t>ex: leaving the park, have a lolipop ready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Timers are a great visual for children to know how much time is left or when something may start</a:t>
            </a:r>
          </a:p>
          <a:p>
            <a:endParaRPr lang="en-US"/>
          </a:p>
          <a:p>
            <a:r>
              <a:rPr lang="en-US"/>
              <a:t>It is very helpful to let them know as the timer is running down... you have 2 mins, 1, min</a:t>
            </a:r>
          </a:p>
          <a:p>
            <a:r>
              <a:rPr lang="en-US"/>
              <a:t>This will lessen the abrupt ending to an activity</a:t>
            </a:r>
          </a:p>
          <a:p>
            <a:endParaRPr lang="en-US"/>
          </a:p>
          <a:p>
            <a:r>
              <a:rPr lang="en-US"/>
              <a:t>Vocally reinforce when they comply "good job! thank you for being such a good listener"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These are the teachable moments in the natural environment.</a:t>
            </a:r>
          </a:p>
          <a:p>
            <a:endParaRPr lang="en-US"/>
          </a:p>
          <a:p>
            <a:r>
              <a:rPr lang="en-US"/>
              <a:t>Reinforcing appropriate behavior teaches your child what is expected. </a:t>
            </a:r>
          </a:p>
          <a:p>
            <a:r>
              <a:rPr lang="en-US"/>
              <a:t>Use these opportunities</a:t>
            </a:r>
          </a:p>
          <a:p>
            <a:r>
              <a:rPr lang="en-US"/>
              <a:t>Vocally reinforce "Thank you for asking me without screaming. Yes, you absolutely can have 10 more mins. But after that, we have to get ready for dinner."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Model the behavior that you want to see. </a:t>
            </a:r>
          </a:p>
          <a:p>
            <a:endParaRPr lang="en-US"/>
          </a:p>
          <a:p>
            <a:r>
              <a:rPr lang="en-US"/>
              <a:t>Take deep breaths - modeling a coping skill! </a:t>
            </a:r>
          </a:p>
          <a:p>
            <a:endParaRPr lang="en-US"/>
          </a:p>
          <a:p>
            <a:r>
              <a:rPr lang="en-US"/>
              <a:t>If your child screams, yells, tantrums and gets what they want, you are reinforcing that behavior! </a:t>
            </a:r>
          </a:p>
          <a:p>
            <a:endParaRPr lang="en-US"/>
          </a:p>
          <a:p>
            <a:r>
              <a:rPr lang="en-US"/>
              <a:t>You can correct that in the moment. "Let's try that again, what do you need?"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 they are eating dinner, have 3 more bites</a:t>
            </a:r>
          </a:p>
          <a:p>
            <a:r>
              <a:rPr lang="en-US"/>
              <a:t>Cleaning their room - they pick up their toys, you pick up their clothes. </a:t>
            </a:r>
          </a:p>
          <a:p>
            <a:r>
              <a:rPr lang="en-US"/>
              <a:t>Does not meant they are getting out of the task, it is being adjusted to be more manageable.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Reinforcement teaches what to do</a:t>
            </a:r>
          </a:p>
          <a:p>
            <a:r>
              <a:rPr lang="en-US"/>
              <a:t>Punishment teaches what not to do.</a:t>
            </a:r>
          </a:p>
          <a:p>
            <a:endParaRPr lang="en-US"/>
          </a:p>
          <a:p>
            <a:r>
              <a:rPr lang="en-US"/>
              <a:t>Time-outs are personal choice. For younger kids, this is an appropriate consequence. </a:t>
            </a:r>
          </a:p>
          <a:p>
            <a:r>
              <a:rPr lang="en-US"/>
              <a:t>-Should not be extensive (1 min per age)</a:t>
            </a:r>
          </a:p>
          <a:p>
            <a:r>
              <a:rPr lang="en-US"/>
              <a:t>-Do not use if your child enjoys being alone or removed from social interactions</a:t>
            </a:r>
          </a:p>
          <a:p>
            <a:r>
              <a:rPr lang="en-US"/>
              <a:t>-Does not mean the child needs to be removed entirely ex: not playing appropriately with a toy, take it away for a few minutes. Then remind them of expectations when you are giving back the toy.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always want to vocally praise when we see the expected behavior. </a:t>
            </a:r>
          </a:p>
          <a:p>
            <a:endParaRPr lang="en-US"/>
          </a:p>
          <a:p>
            <a:r>
              <a:rPr lang="en-US"/>
              <a:t>Sticker charts to increase the behaviors you want to see. ex: getting through their bedtime routine, morning routine, build independence in the home</a:t>
            </a:r>
          </a:p>
          <a:p>
            <a:endParaRPr lang="en-US"/>
          </a:p>
          <a:p>
            <a:r>
              <a:rPr lang="en-US"/>
              <a:t>Working toward something fun! Does not need to be extravagant - pick a movie to watch friday night, pick a special dinner, visit with a friend)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All behavior is communication, so it's our job to figure out what our children are communicating.</a:t>
            </a:r>
          </a:p>
          <a:p>
            <a:endParaRPr lang="en-US"/>
          </a:p>
          <a:p>
            <a:r>
              <a:rPr lang="en-US"/>
              <a:t>They may need to work on skills such as: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Discuss the behavior with your child, and how they do not need to engage in that type of behavior to get what they want</a:t>
            </a:r>
          </a:p>
          <a:p>
            <a:r>
              <a:rPr lang="en-US"/>
              <a:t>Come up with coping strategies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 SEE: Acknowledge five things that you can see around you. Options can range from a pen or stapler at your office to a bird or tree while you’re out at the local park. If you’re at home, you can look at a family photo on the wall or a glass of water on the kitchen counter. You can pick between big and small items to keep your options open.</a:t>
            </a:r>
          </a:p>
          <a:p>
            <a:endParaRPr lang="en-US"/>
          </a:p>
          <a:p>
            <a:r>
              <a:rPr lang="en-US"/>
              <a:t>4. TOUCH: Acknowledge four things that you can touch around you. You can start with your hair, hands, elbows, and other parts of your body if you’re short on time. The ground beneath your feet, whether it’s the floor of your bedroom or the office at work, also helps. Pillows, desks, phones, and keyboards can fit this step.</a:t>
            </a:r>
          </a:p>
          <a:p>
            <a:endParaRPr lang="en-US"/>
          </a:p>
          <a:p>
            <a:r>
              <a:rPr lang="en-US"/>
              <a:t>3. HEAR: Acknowledge three things you can hear around you. Instead of listening to your own thoughts or sounds from your body like your stomach growling, focus on external noises. Examples include someone driving a car nearby, a clock ticking, or a dog barking. If you’re at work, you can listen to typing and the steps of people walking by your desk.</a:t>
            </a:r>
          </a:p>
          <a:p>
            <a:endParaRPr lang="en-US"/>
          </a:p>
          <a:p>
            <a:r>
              <a:rPr lang="en-US"/>
              <a:t>2. SMELL: Acknowledge two things around you that you can smell. This step may be a challenge compared to the others, so it’s best to go to a place with more sources of scent if you don’t smell anything wherever you are at the moment. The outdoors has plenty of options for smells, and the soap in bathrooms also helps. Your furniture can provide pleasant smells for this step when you’re home.</a:t>
            </a:r>
          </a:p>
          <a:p>
            <a:endParaRPr lang="en-US"/>
          </a:p>
          <a:p>
            <a:r>
              <a:rPr lang="en-US"/>
              <a:t>1. TASTE: Acknowledge one thing around you that you can taste. It doesn’t necessarily have to be food, as toothpaste and minty floss you use in the morning or at night are easy sources. You can also go with the cinnamon-raisin oatmeal you have for breakfast, the sandwich and chips you have for lunch, or the pasta primavera you have for dinner. Coffee, tea, and other drinks you have to get through the day also work.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Screen time can effect overall behavior. For students on the spectrum, there can be an increase in self-stimulatory behavior (ex scripting, self-talk). </a:t>
            </a:r>
          </a:p>
          <a:p>
            <a:r>
              <a:rPr lang="en-US"/>
              <a:t>For some students it is an addiction and can become angry when they are unable to access technology. </a:t>
            </a:r>
          </a:p>
          <a:p>
            <a:r>
              <a:rPr lang="en-US"/>
              <a:t>Can effect their sleep.</a:t>
            </a:r>
          </a:p>
          <a:p>
            <a:endParaRPr lang="en-US"/>
          </a:p>
          <a:p>
            <a:r>
              <a:rPr lang="en-US"/>
              <a:t>Many behavioral symptoms of Autism overlap with common signs of anxiety - but the behavior will be chalked up to their diagnosis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Self care is NOT a luxury and is NOT selfish. Self care is essential for our parenting journey. When we care for ourselves, we can care for our children. Self care allows us to be the best version of ourselves for our children.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and can even be considered healthy as children develop their coping strategies and self regulation through these</a:t>
            </a:r>
          </a:p>
          <a:p>
            <a:endParaRPr lang="en-US"/>
          </a:p>
          <a:p>
            <a:r>
              <a:rPr lang="en-US"/>
              <a:t>meaning that children will have them because at some point it got them what they wanted. Lauren will go over in more detail strategies to respond to problem behavior to help grow self regulation skills in children.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Occasional tantrums and emotional outbursts are normal part of child development. When they happen often, or seems like the child cannot control themselves, you may be seeing something more extreme than typically problem behavior</a:t>
            </a:r>
          </a:p>
          <a:p>
            <a:endParaRPr lang="en-US"/>
          </a:p>
          <a:p>
            <a:r>
              <a:rPr lang="en-US"/>
              <a:t>• New behaviors that fall outside of a person’s general repertoire</a:t>
            </a:r>
          </a:p>
          <a:p>
            <a:endParaRPr lang="en-US"/>
          </a:p>
          <a:p>
            <a:r>
              <a:rPr lang="en-US"/>
              <a:t>Depression: Substantial changes from a person’s baseline in terms of interest in</a:t>
            </a:r>
          </a:p>
          <a:p>
            <a:r>
              <a:rPr lang="en-US"/>
              <a:t>favorite activities, sleep, appetite, becoming increasingly withdrawn—but can also</a:t>
            </a:r>
          </a:p>
          <a:p>
            <a:r>
              <a:rPr lang="en-US"/>
              <a:t>look like irritability/being on edge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Only a doctor or licensed clinician can diagnosis this. </a:t>
            </a:r>
          </a:p>
          <a:p>
            <a:r>
              <a:rPr lang="en-US"/>
              <a:t>Identification and treatment can help.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Lydia mentioned, there are behaviors that are typical of children growing up, so I will discuss some strategies that you can use to support your child. </a:t>
            </a:r>
          </a:p>
          <a:p>
            <a:r>
              <a:rPr lang="en-US"/>
              <a:t>My educational background and experience is with individuals on the Autism Spectrum, however, many (if not all) of the strategies I will be discussing I use at home with my daughter. </a:t>
            </a:r>
          </a:p>
          <a:p>
            <a:endParaRPr lang="en-US"/>
          </a:p>
          <a:p>
            <a:r>
              <a:rPr lang="en-US"/>
              <a:t>Attention:</a:t>
            </a:r>
          </a:p>
          <a:p>
            <a:r>
              <a:rPr lang="en-US"/>
              <a:t>(ex: interrupting conversations, acting out, engaging in repetitive, and possibly dangerous behaviors to gain your attention)</a:t>
            </a:r>
          </a:p>
          <a:p>
            <a:endParaRPr lang="en-US"/>
          </a:p>
          <a:p>
            <a:r>
              <a:rPr lang="en-US"/>
              <a:t>Escape</a:t>
            </a:r>
          </a:p>
          <a:p>
            <a:r>
              <a:rPr lang="en-US"/>
              <a:t>(ex: tantrum, aggression, running away)</a:t>
            </a:r>
          </a:p>
          <a:p>
            <a:endParaRPr lang="en-US"/>
          </a:p>
          <a:p>
            <a:r>
              <a:rPr lang="en-US"/>
              <a:t>Access </a:t>
            </a:r>
          </a:p>
          <a:p>
            <a:r>
              <a:rPr lang="en-US"/>
              <a:t>(ex: grabbing item, refusing to leave a situation, tantrum when told “no”)</a:t>
            </a:r>
          </a:p>
          <a:p>
            <a:endParaRPr lang="en-US"/>
          </a:p>
          <a:p>
            <a:r>
              <a:rPr lang="en-US"/>
              <a:t>Sensory</a:t>
            </a:r>
          </a:p>
          <a:p>
            <a:r>
              <a:rPr lang="en-US"/>
              <a:t>(ex: hand-flapping, turning lights on/off, seeking textures, movements)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replacement behavior should serve the same function. </a:t>
            </a:r>
          </a:p>
          <a:p>
            <a:endParaRPr lang="en-US"/>
          </a:p>
          <a:p>
            <a:r>
              <a:rPr lang="en-US"/>
              <a:t>Based on the 4 functions, we want the child to learn a better behavior that will allow them access to, avoidance from, or some sort of sensory input  </a:t>
            </a:r>
          </a:p>
          <a:p>
            <a:endParaRPr lang="en-US"/>
          </a:p>
          <a:p>
            <a:r>
              <a:rPr lang="en-US"/>
              <a:t>This will look like language development, visuals, "show me", whatever works best for you and your child</a:t>
            </a:r>
          </a:p>
          <a:p>
            <a:endParaRPr lang="en-US"/>
          </a:p>
          <a:p>
            <a:r>
              <a:rPr lang="en-US"/>
              <a:t>It is also helpful to model the behavior that you are looking for. For example, your child is tantruming for a particular toy. I would get the toy, have it in my hands and state "toy please", have your child repeat you, and immediately give them the toy. </a:t>
            </a:r>
          </a:p>
          <a:p>
            <a:endParaRPr lang="en-US"/>
          </a:p>
          <a:p>
            <a:r>
              <a:rPr lang="en-US"/>
              <a:t>Many times you will hear this in schools, as students will have a behavior to avoid completing an academic task... we want to teach them to appropriately request a break or help.</a:t>
            </a:r>
          </a:p>
          <a:p>
            <a:endParaRPr lang="en-US"/>
          </a:p>
          <a:p>
            <a:r>
              <a:rPr lang="en-US"/>
              <a:t>We want to teach them that they do not need to have a tantrum, scream, cry to get what they want.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You may have heard/seen this terminology from your child's school/teacher/counselor</a:t>
            </a:r>
          </a:p>
          <a:p>
            <a:endParaRPr lang="en-US"/>
          </a:p>
          <a:p>
            <a:r>
              <a:rPr lang="en-US"/>
              <a:t>Closely looking at the ABC, we can determine why an individual emits a particular behavior.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Some behaviors there may not be a clear antecedent because there is a setting event that is also underlining. Often these are out of our control. And that's ok! Knowing and understanding that, we can adapt our expectations, possibly provide other items to help them calm or get through the moment, or speak to their dr if necessary.</a:t>
            </a:r>
          </a:p>
          <a:p>
            <a:endParaRPr lang="en-US"/>
          </a:p>
          <a:p>
            <a:r>
              <a:rPr lang="en-US"/>
              <a:t>Ideally, through replacement behaviors, individuals learn appropriate ways to advocate for themselves, and/or use coping strategies to help them get through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6.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sv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10.svg"/></Relationships>
</file>

<file path=ppt/slides/_rels/slide2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31.png"/><Relationship Id="rId5" Type="http://schemas.openxmlformats.org/officeDocument/2006/relationships/image" Target="../media/image17.png"/><Relationship Id="rId10" Type="http://schemas.openxmlformats.org/officeDocument/2006/relationships/image" Target="../media/image30.png"/><Relationship Id="rId4" Type="http://schemas.openxmlformats.org/officeDocument/2006/relationships/image" Target="../media/image1.png"/><Relationship Id="rId9"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4.sv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svg"/></Relationships>
</file>

<file path=ppt/slides/_rels/slide2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png"/><Relationship Id="rId7" Type="http://schemas.openxmlformats.org/officeDocument/2006/relationships/image" Target="../media/image14.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8.sv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10.sv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hyperlink" Target="https://consciousdiscipline.com" TargetMode="External"/><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png"/><Relationship Id="rId7" Type="http://schemas.openxmlformats.org/officeDocument/2006/relationships/image" Target="../media/image39.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6.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www.youtube.com/watch?v=bQJFdBdr7QY" TargetMode="External"/><Relationship Id="rId5" Type="http://schemas.openxmlformats.org/officeDocument/2006/relationships/image" Target="../media/image8.sv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5.sv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16.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ideo" Target="https://www.youtube.com/embed/VW1PH6B9p20" TargetMode="Externa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F7F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3539305" y="-5317632"/>
            <a:ext cx="14092745" cy="9902503"/>
            <a:chOff x="0" y="0"/>
            <a:chExt cx="4572000" cy="3212592"/>
          </a:xfrm>
        </p:grpSpPr>
        <p:sp>
          <p:nvSpPr>
            <p:cNvPr id="3" name="Freeform 3"/>
            <p:cNvSpPr/>
            <p:nvPr/>
          </p:nvSpPr>
          <p:spPr>
            <a:xfrm>
              <a:off x="-40875" y="-15335"/>
              <a:ext cx="4793771" cy="3267781"/>
            </a:xfrm>
            <a:custGeom>
              <a:avLst/>
              <a:gdLst/>
              <a:ahLst/>
              <a:cxnLst/>
              <a:rect l="l" t="t" r="r" b="b"/>
              <a:pathLst>
                <a:path w="4793771" h="3267781">
                  <a:moveTo>
                    <a:pt x="3758476" y="2388987"/>
                  </a:moveTo>
                  <a:cubicBezTo>
                    <a:pt x="3777145" y="2379652"/>
                    <a:pt x="3795601" y="2369892"/>
                    <a:pt x="3813797" y="2359622"/>
                  </a:cubicBezTo>
                  <a:cubicBezTo>
                    <a:pt x="4346006" y="2059225"/>
                    <a:pt x="4793771" y="1415561"/>
                    <a:pt x="4539726" y="792606"/>
                  </a:cubicBezTo>
                  <a:cubicBezTo>
                    <a:pt x="4416115" y="489497"/>
                    <a:pt x="4124250" y="253294"/>
                    <a:pt x="3798022" y="226479"/>
                  </a:cubicBezTo>
                  <a:cubicBezTo>
                    <a:pt x="3416210" y="195095"/>
                    <a:pt x="3057000" y="433700"/>
                    <a:pt x="2673902" y="434869"/>
                  </a:cubicBezTo>
                  <a:cubicBezTo>
                    <a:pt x="2150947" y="436467"/>
                    <a:pt x="1697967" y="0"/>
                    <a:pt x="1175295" y="17260"/>
                  </a:cubicBezTo>
                  <a:cubicBezTo>
                    <a:pt x="926093" y="25490"/>
                    <a:pt x="686885" y="141037"/>
                    <a:pt x="505621" y="312257"/>
                  </a:cubicBezTo>
                  <a:cubicBezTo>
                    <a:pt x="324357" y="483477"/>
                    <a:pt x="198176" y="707277"/>
                    <a:pt x="117968" y="943375"/>
                  </a:cubicBezTo>
                  <a:cubicBezTo>
                    <a:pt x="33113" y="1193148"/>
                    <a:pt x="0" y="1477082"/>
                    <a:pt x="114600" y="1714681"/>
                  </a:cubicBezTo>
                  <a:cubicBezTo>
                    <a:pt x="225927" y="1945498"/>
                    <a:pt x="455959" y="2093480"/>
                    <a:pt x="684103" y="2210167"/>
                  </a:cubicBezTo>
                  <a:cubicBezTo>
                    <a:pt x="912247" y="2326854"/>
                    <a:pt x="1155656" y="2428529"/>
                    <a:pt x="1335979" y="2610604"/>
                  </a:cubicBezTo>
                  <a:cubicBezTo>
                    <a:pt x="1526733" y="2803211"/>
                    <a:pt x="1646549" y="3083819"/>
                    <a:pt x="1897397" y="3186566"/>
                  </a:cubicBezTo>
                  <a:cubicBezTo>
                    <a:pt x="2095678" y="3267781"/>
                    <a:pt x="2326648" y="3211079"/>
                    <a:pt x="2512645" y="3104699"/>
                  </a:cubicBezTo>
                  <a:cubicBezTo>
                    <a:pt x="2698634" y="2998322"/>
                    <a:pt x="2853882" y="2846534"/>
                    <a:pt x="3026221" y="2719221"/>
                  </a:cubicBezTo>
                  <a:cubicBezTo>
                    <a:pt x="3243833" y="2558464"/>
                    <a:pt x="3518795" y="2508816"/>
                    <a:pt x="3758476" y="2388987"/>
                  </a:cubicBezTo>
                  <a:close/>
                </a:path>
              </a:pathLst>
            </a:custGeom>
            <a:solidFill>
              <a:srgbClr val="DBEDFD"/>
            </a:solidFill>
            <a:ln w="12700">
              <a:solidFill>
                <a:srgbClr val="000000"/>
              </a:solidFill>
            </a:ln>
          </p:spPr>
        </p:sp>
        <p:sp>
          <p:nvSpPr>
            <p:cNvPr id="4" name="Freeform 4"/>
            <p:cNvSpPr/>
            <p:nvPr/>
          </p:nvSpPr>
          <p:spPr>
            <a:xfrm>
              <a:off x="0" y="0"/>
              <a:ext cx="4572000" cy="3212592"/>
            </a:xfrm>
            <a:custGeom>
              <a:avLst/>
              <a:gdLst/>
              <a:ahLst/>
              <a:cxnLst/>
              <a:rect l="l" t="t" r="r" b="b"/>
              <a:pathLst>
                <a:path w="4572000" h="3212592">
                  <a:moveTo>
                    <a:pt x="4572000" y="3212592"/>
                  </a:moveTo>
                  <a:lnTo>
                    <a:pt x="0" y="3212592"/>
                  </a:lnTo>
                  <a:lnTo>
                    <a:pt x="0" y="0"/>
                  </a:lnTo>
                  <a:lnTo>
                    <a:pt x="4572000" y="0"/>
                  </a:lnTo>
                  <a:lnTo>
                    <a:pt x="4572000" y="3212592"/>
                  </a:lnTo>
                  <a:close/>
                </a:path>
              </a:pathLst>
            </a:custGeom>
            <a:blipFill>
              <a:blip r:embed="rId3"/>
              <a:stretch>
                <a:fillRect l="-11" r="-11"/>
              </a:stretch>
            </a:blipFill>
          </p:spPr>
        </p:sp>
      </p:grpSp>
      <p:grpSp>
        <p:nvGrpSpPr>
          <p:cNvPr id="5" name="Group 5"/>
          <p:cNvGrpSpPr>
            <a:grpSpLocks noChangeAspect="1"/>
          </p:cNvGrpSpPr>
          <p:nvPr/>
        </p:nvGrpSpPr>
        <p:grpSpPr>
          <a:xfrm rot="-3490952">
            <a:off x="-2506889" y="5777821"/>
            <a:ext cx="6118046" cy="8312563"/>
            <a:chOff x="0" y="0"/>
            <a:chExt cx="3364992" cy="4572000"/>
          </a:xfrm>
        </p:grpSpPr>
        <p:sp>
          <p:nvSpPr>
            <p:cNvPr id="6" name="Freeform 6"/>
            <p:cNvSpPr/>
            <p:nvPr/>
          </p:nvSpPr>
          <p:spPr>
            <a:xfrm>
              <a:off x="-14430" y="-18654"/>
              <a:ext cx="3539861" cy="4602770"/>
            </a:xfrm>
            <a:custGeom>
              <a:avLst/>
              <a:gdLst/>
              <a:ahLst/>
              <a:cxnLst/>
              <a:rect l="l" t="t" r="r" b="b"/>
              <a:pathLst>
                <a:path w="3539861" h="4602770">
                  <a:moveTo>
                    <a:pt x="3154043" y="370565"/>
                  </a:moveTo>
                  <a:cubicBezTo>
                    <a:pt x="3149740" y="364861"/>
                    <a:pt x="3145370" y="359189"/>
                    <a:pt x="3140931" y="353551"/>
                  </a:cubicBezTo>
                  <a:cubicBezTo>
                    <a:pt x="3082392" y="279158"/>
                    <a:pt x="3014204" y="214094"/>
                    <a:pt x="2936275" y="160224"/>
                  </a:cubicBezTo>
                  <a:cubicBezTo>
                    <a:pt x="2823060" y="81962"/>
                    <a:pt x="2687194" y="34683"/>
                    <a:pt x="2550433" y="22062"/>
                  </a:cubicBezTo>
                  <a:cubicBezTo>
                    <a:pt x="2311401" y="0"/>
                    <a:pt x="2064469" y="85852"/>
                    <a:pt x="1890673" y="251441"/>
                  </a:cubicBezTo>
                  <a:cubicBezTo>
                    <a:pt x="1723562" y="410662"/>
                    <a:pt x="1622575" y="637131"/>
                    <a:pt x="1430598" y="765279"/>
                  </a:cubicBezTo>
                  <a:cubicBezTo>
                    <a:pt x="1083906" y="996705"/>
                    <a:pt x="563193" y="830427"/>
                    <a:pt x="243218" y="1097579"/>
                  </a:cubicBezTo>
                  <a:cubicBezTo>
                    <a:pt x="63620" y="1247529"/>
                    <a:pt x="0" y="1501521"/>
                    <a:pt x="20102" y="1734627"/>
                  </a:cubicBezTo>
                  <a:cubicBezTo>
                    <a:pt x="40205" y="1967733"/>
                    <a:pt x="131565" y="2187758"/>
                    <a:pt x="215291" y="2406235"/>
                  </a:cubicBezTo>
                  <a:cubicBezTo>
                    <a:pt x="299017" y="2624711"/>
                    <a:pt x="377184" y="2852254"/>
                    <a:pt x="368928" y="3086079"/>
                  </a:cubicBezTo>
                  <a:cubicBezTo>
                    <a:pt x="362900" y="3256754"/>
                    <a:pt x="310997" y="3422120"/>
                    <a:pt x="283999" y="3590754"/>
                  </a:cubicBezTo>
                  <a:cubicBezTo>
                    <a:pt x="257000" y="3759387"/>
                    <a:pt x="257812" y="3942783"/>
                    <a:pt x="347642" y="4088027"/>
                  </a:cubicBezTo>
                  <a:cubicBezTo>
                    <a:pt x="440151" y="4237603"/>
                    <a:pt x="609029" y="4319614"/>
                    <a:pt x="771424" y="4387121"/>
                  </a:cubicBezTo>
                  <a:cubicBezTo>
                    <a:pt x="1053243" y="4504272"/>
                    <a:pt x="1351777" y="4602770"/>
                    <a:pt x="1656685" y="4589446"/>
                  </a:cubicBezTo>
                  <a:cubicBezTo>
                    <a:pt x="1961591" y="4576123"/>
                    <a:pt x="2275861" y="4431515"/>
                    <a:pt x="2421358" y="4163223"/>
                  </a:cubicBezTo>
                  <a:cubicBezTo>
                    <a:pt x="2655053" y="3732294"/>
                    <a:pt x="2388209" y="3172284"/>
                    <a:pt x="2571656" y="2717683"/>
                  </a:cubicBezTo>
                  <a:cubicBezTo>
                    <a:pt x="2665220" y="2485823"/>
                    <a:pt x="2862908" y="2315251"/>
                    <a:pt x="3015930" y="2117522"/>
                  </a:cubicBezTo>
                  <a:cubicBezTo>
                    <a:pt x="3383087" y="1643097"/>
                    <a:pt x="3539861" y="881930"/>
                    <a:pt x="3154043" y="370565"/>
                  </a:cubicBezTo>
                  <a:close/>
                </a:path>
              </a:pathLst>
            </a:custGeom>
            <a:solidFill>
              <a:srgbClr val="DBEDFD"/>
            </a:solidFill>
            <a:ln w="12700">
              <a:solidFill>
                <a:srgbClr val="000000"/>
              </a:solidFill>
            </a:ln>
          </p:spPr>
        </p:sp>
        <p:sp>
          <p:nvSpPr>
            <p:cNvPr id="7" name="Freeform 7"/>
            <p:cNvSpPr/>
            <p:nvPr/>
          </p:nvSpPr>
          <p:spPr>
            <a:xfrm>
              <a:off x="2106" y="-6"/>
              <a:ext cx="3362886" cy="4572006"/>
            </a:xfrm>
            <a:custGeom>
              <a:avLst/>
              <a:gdLst/>
              <a:ahLst/>
              <a:cxnLst/>
              <a:rect l="l" t="t" r="r" b="b"/>
              <a:pathLst>
                <a:path w="3362886" h="4572006">
                  <a:moveTo>
                    <a:pt x="3362886" y="4572006"/>
                  </a:moveTo>
                  <a:lnTo>
                    <a:pt x="0" y="4572006"/>
                  </a:lnTo>
                  <a:lnTo>
                    <a:pt x="0" y="0"/>
                  </a:lnTo>
                  <a:lnTo>
                    <a:pt x="3362886" y="0"/>
                  </a:lnTo>
                  <a:lnTo>
                    <a:pt x="3362886" y="4572006"/>
                  </a:lnTo>
                  <a:close/>
                </a:path>
              </a:pathLst>
            </a:custGeom>
            <a:blipFill>
              <a:blip r:embed="rId4"/>
              <a:stretch>
                <a:fillRect l="-48" r="-48"/>
              </a:stretch>
            </a:blipFill>
          </p:spPr>
        </p:sp>
      </p:grpSp>
      <p:sp>
        <p:nvSpPr>
          <p:cNvPr id="8" name="Freeform 8"/>
          <p:cNvSpPr/>
          <p:nvPr/>
        </p:nvSpPr>
        <p:spPr>
          <a:xfrm>
            <a:off x="3090234" y="1688204"/>
            <a:ext cx="12069431" cy="7101091"/>
          </a:xfrm>
          <a:custGeom>
            <a:avLst/>
            <a:gdLst/>
            <a:ahLst/>
            <a:cxnLst/>
            <a:rect l="l" t="t" r="r" b="b"/>
            <a:pathLst>
              <a:path w="12069431" h="7101091">
                <a:moveTo>
                  <a:pt x="0" y="0"/>
                </a:moveTo>
                <a:lnTo>
                  <a:pt x="12069432" y="0"/>
                </a:lnTo>
                <a:lnTo>
                  <a:pt x="12069432" y="7101092"/>
                </a:lnTo>
                <a:lnTo>
                  <a:pt x="0" y="7101092"/>
                </a:lnTo>
                <a:lnTo>
                  <a:pt x="0" y="0"/>
                </a:lnTo>
                <a:close/>
              </a:path>
            </a:pathLst>
          </a:custGeom>
          <a:blipFill>
            <a:blip r:embed="rId5"/>
            <a:stretch>
              <a:fillRect/>
            </a:stretch>
          </a:blipFill>
        </p:spPr>
      </p:sp>
      <p:grpSp>
        <p:nvGrpSpPr>
          <p:cNvPr id="9" name="Group 9"/>
          <p:cNvGrpSpPr/>
          <p:nvPr/>
        </p:nvGrpSpPr>
        <p:grpSpPr>
          <a:xfrm>
            <a:off x="3126727" y="1847716"/>
            <a:ext cx="11616201" cy="6493221"/>
            <a:chOff x="0" y="0"/>
            <a:chExt cx="2388327" cy="1335026"/>
          </a:xfrm>
        </p:grpSpPr>
        <p:sp>
          <p:nvSpPr>
            <p:cNvPr id="10" name="Freeform 10"/>
            <p:cNvSpPr/>
            <p:nvPr/>
          </p:nvSpPr>
          <p:spPr>
            <a:xfrm>
              <a:off x="0" y="0"/>
              <a:ext cx="2388327" cy="1335026"/>
            </a:xfrm>
            <a:custGeom>
              <a:avLst/>
              <a:gdLst/>
              <a:ahLst/>
              <a:cxnLst/>
              <a:rect l="l" t="t" r="r" b="b"/>
              <a:pathLst>
                <a:path w="2388327" h="1335026">
                  <a:moveTo>
                    <a:pt x="0" y="0"/>
                  </a:moveTo>
                  <a:lnTo>
                    <a:pt x="2388327" y="0"/>
                  </a:lnTo>
                  <a:lnTo>
                    <a:pt x="2388327" y="1335026"/>
                  </a:lnTo>
                  <a:lnTo>
                    <a:pt x="0" y="1335026"/>
                  </a:lnTo>
                  <a:close/>
                </a:path>
              </a:pathLst>
            </a:custGeom>
            <a:solidFill>
              <a:srgbClr val="FFFFFF"/>
            </a:solidFill>
          </p:spPr>
        </p:sp>
        <p:sp>
          <p:nvSpPr>
            <p:cNvPr id="11" name="TextBox 11"/>
            <p:cNvSpPr txBox="1"/>
            <p:nvPr/>
          </p:nvSpPr>
          <p:spPr>
            <a:xfrm>
              <a:off x="0" y="-19050"/>
              <a:ext cx="2388327" cy="1354076"/>
            </a:xfrm>
            <a:prstGeom prst="rect">
              <a:avLst/>
            </a:prstGeom>
          </p:spPr>
          <p:txBody>
            <a:bodyPr lIns="65074" tIns="65074" rIns="65074" bIns="65074" rtlCol="0" anchor="ctr"/>
            <a:lstStyle/>
            <a:p>
              <a:pPr algn="ctr">
                <a:lnSpc>
                  <a:spcPts val="1605"/>
                </a:lnSpc>
              </a:pPr>
              <a:endParaRPr/>
            </a:p>
          </p:txBody>
        </p:sp>
      </p:grpSp>
      <p:sp>
        <p:nvSpPr>
          <p:cNvPr id="12" name="TextBox 12"/>
          <p:cNvSpPr txBox="1"/>
          <p:nvPr/>
        </p:nvSpPr>
        <p:spPr>
          <a:xfrm>
            <a:off x="3090234" y="2753294"/>
            <a:ext cx="11684087" cy="3155611"/>
          </a:xfrm>
          <a:prstGeom prst="rect">
            <a:avLst/>
          </a:prstGeom>
        </p:spPr>
        <p:txBody>
          <a:bodyPr lIns="0" tIns="0" rIns="0" bIns="0" rtlCol="0" anchor="t">
            <a:spAutoFit/>
          </a:bodyPr>
          <a:lstStyle/>
          <a:p>
            <a:pPr algn="ctr">
              <a:lnSpc>
                <a:spcPts val="8208"/>
              </a:lnSpc>
            </a:pPr>
            <a:r>
              <a:rPr lang="en-US" sz="7671">
                <a:solidFill>
                  <a:srgbClr val="5A798F"/>
                </a:solidFill>
                <a:latin typeface="Kenao Sans Serif"/>
              </a:rPr>
              <a:t>Empowering Parents: </a:t>
            </a:r>
          </a:p>
          <a:p>
            <a:pPr algn="ctr">
              <a:lnSpc>
                <a:spcPts val="8208"/>
              </a:lnSpc>
            </a:pPr>
            <a:r>
              <a:rPr lang="en-US" sz="7671">
                <a:solidFill>
                  <a:srgbClr val="5A798F"/>
                </a:solidFill>
                <a:latin typeface="Kenao Sans Serif"/>
              </a:rPr>
              <a:t>Behavior Strategies for the Home</a:t>
            </a:r>
          </a:p>
        </p:txBody>
      </p:sp>
      <p:sp>
        <p:nvSpPr>
          <p:cNvPr id="13" name="TextBox 13"/>
          <p:cNvSpPr txBox="1"/>
          <p:nvPr/>
        </p:nvSpPr>
        <p:spPr>
          <a:xfrm>
            <a:off x="3090234" y="6292783"/>
            <a:ext cx="11684087" cy="1569720"/>
          </a:xfrm>
          <a:prstGeom prst="rect">
            <a:avLst/>
          </a:prstGeom>
        </p:spPr>
        <p:txBody>
          <a:bodyPr lIns="0" tIns="0" rIns="0" bIns="0" rtlCol="0" anchor="t">
            <a:spAutoFit/>
          </a:bodyPr>
          <a:lstStyle/>
          <a:p>
            <a:pPr algn="ctr">
              <a:lnSpc>
                <a:spcPts val="3780"/>
              </a:lnSpc>
            </a:pPr>
            <a:r>
              <a:rPr lang="en-US" sz="2700" spc="67">
                <a:solidFill>
                  <a:srgbClr val="5A798F"/>
                </a:solidFill>
                <a:latin typeface="Kenao Sans Serif"/>
              </a:rPr>
              <a:t>Lauren Maggio, MSED, BCBS, OUBOCES Division Behaviorist </a:t>
            </a:r>
          </a:p>
          <a:p>
            <a:pPr algn="ctr">
              <a:lnSpc>
                <a:spcPts val="1260"/>
              </a:lnSpc>
            </a:pPr>
            <a:endParaRPr lang="en-US" sz="2700" spc="67">
              <a:solidFill>
                <a:srgbClr val="5A798F"/>
              </a:solidFill>
              <a:latin typeface="Kenao Sans Serif"/>
            </a:endParaRPr>
          </a:p>
          <a:p>
            <a:pPr algn="ctr">
              <a:lnSpc>
                <a:spcPts val="3780"/>
              </a:lnSpc>
            </a:pPr>
            <a:r>
              <a:rPr lang="en-US" sz="2700" spc="67">
                <a:solidFill>
                  <a:srgbClr val="5A798F"/>
                </a:solidFill>
                <a:latin typeface="Kenao Sans Serif"/>
              </a:rPr>
              <a:t>Lydia Woodard, LCSW, OUBOCES Counseling Team Leader</a:t>
            </a:r>
          </a:p>
          <a:p>
            <a:pPr algn="ctr">
              <a:lnSpc>
                <a:spcPts val="3780"/>
              </a:lnSpc>
            </a:pPr>
            <a:endParaRPr lang="en-US" sz="2700" spc="67">
              <a:solidFill>
                <a:srgbClr val="5A798F"/>
              </a:solidFill>
              <a:latin typeface="Kenao Sans Serif"/>
            </a:endParaRPr>
          </a:p>
        </p:txBody>
      </p:sp>
      <p:sp>
        <p:nvSpPr>
          <p:cNvPr id="14" name="Freeform 14"/>
          <p:cNvSpPr/>
          <p:nvPr/>
        </p:nvSpPr>
        <p:spPr>
          <a:xfrm rot="2232724">
            <a:off x="13919572" y="5685311"/>
            <a:ext cx="4678108" cy="4891593"/>
          </a:xfrm>
          <a:custGeom>
            <a:avLst/>
            <a:gdLst/>
            <a:ahLst/>
            <a:cxnLst/>
            <a:rect l="l" t="t" r="r" b="b"/>
            <a:pathLst>
              <a:path w="4678108" h="4891593">
                <a:moveTo>
                  <a:pt x="0" y="0"/>
                </a:moveTo>
                <a:lnTo>
                  <a:pt x="4678108" y="0"/>
                </a:lnTo>
                <a:lnTo>
                  <a:pt x="4678108" y="4891593"/>
                </a:lnTo>
                <a:lnTo>
                  <a:pt x="0" y="48915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rot="2531992" flipH="1" flipV="1">
            <a:off x="-347141" y="-258639"/>
            <a:ext cx="4678108" cy="4891593"/>
          </a:xfrm>
          <a:custGeom>
            <a:avLst/>
            <a:gdLst/>
            <a:ahLst/>
            <a:cxnLst/>
            <a:rect l="l" t="t" r="r" b="b"/>
            <a:pathLst>
              <a:path w="4678108" h="4891593">
                <a:moveTo>
                  <a:pt x="4678108" y="4891593"/>
                </a:moveTo>
                <a:lnTo>
                  <a:pt x="0" y="4891593"/>
                </a:lnTo>
                <a:lnTo>
                  <a:pt x="0" y="0"/>
                </a:lnTo>
                <a:lnTo>
                  <a:pt x="4678108" y="0"/>
                </a:lnTo>
                <a:lnTo>
                  <a:pt x="4678108" y="4891593"/>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DF7F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4537124" y="-5531450"/>
            <a:ext cx="14092745" cy="9902503"/>
            <a:chOff x="0" y="0"/>
            <a:chExt cx="4572000" cy="3212592"/>
          </a:xfrm>
        </p:grpSpPr>
        <p:sp>
          <p:nvSpPr>
            <p:cNvPr id="3" name="Freeform 3"/>
            <p:cNvSpPr/>
            <p:nvPr/>
          </p:nvSpPr>
          <p:spPr>
            <a:xfrm>
              <a:off x="-40875" y="-15335"/>
              <a:ext cx="4793771" cy="3267781"/>
            </a:xfrm>
            <a:custGeom>
              <a:avLst/>
              <a:gdLst/>
              <a:ahLst/>
              <a:cxnLst/>
              <a:rect l="l" t="t" r="r" b="b"/>
              <a:pathLst>
                <a:path w="4793771" h="3267781">
                  <a:moveTo>
                    <a:pt x="3758476" y="2388987"/>
                  </a:moveTo>
                  <a:cubicBezTo>
                    <a:pt x="3777145" y="2379652"/>
                    <a:pt x="3795601" y="2369892"/>
                    <a:pt x="3813797" y="2359622"/>
                  </a:cubicBezTo>
                  <a:cubicBezTo>
                    <a:pt x="4346006" y="2059225"/>
                    <a:pt x="4793771" y="1415561"/>
                    <a:pt x="4539726" y="792606"/>
                  </a:cubicBezTo>
                  <a:cubicBezTo>
                    <a:pt x="4416115" y="489497"/>
                    <a:pt x="4124250" y="253294"/>
                    <a:pt x="3798022" y="226479"/>
                  </a:cubicBezTo>
                  <a:cubicBezTo>
                    <a:pt x="3416210" y="195095"/>
                    <a:pt x="3057000" y="433700"/>
                    <a:pt x="2673902" y="434869"/>
                  </a:cubicBezTo>
                  <a:cubicBezTo>
                    <a:pt x="2150947" y="436467"/>
                    <a:pt x="1697967" y="0"/>
                    <a:pt x="1175295" y="17260"/>
                  </a:cubicBezTo>
                  <a:cubicBezTo>
                    <a:pt x="926093" y="25490"/>
                    <a:pt x="686885" y="141037"/>
                    <a:pt x="505621" y="312257"/>
                  </a:cubicBezTo>
                  <a:cubicBezTo>
                    <a:pt x="324357" y="483477"/>
                    <a:pt x="198176" y="707277"/>
                    <a:pt x="117968" y="943375"/>
                  </a:cubicBezTo>
                  <a:cubicBezTo>
                    <a:pt x="33113" y="1193148"/>
                    <a:pt x="0" y="1477082"/>
                    <a:pt x="114600" y="1714681"/>
                  </a:cubicBezTo>
                  <a:cubicBezTo>
                    <a:pt x="225927" y="1945498"/>
                    <a:pt x="455959" y="2093480"/>
                    <a:pt x="684103" y="2210167"/>
                  </a:cubicBezTo>
                  <a:cubicBezTo>
                    <a:pt x="912247" y="2326854"/>
                    <a:pt x="1155656" y="2428529"/>
                    <a:pt x="1335979" y="2610604"/>
                  </a:cubicBezTo>
                  <a:cubicBezTo>
                    <a:pt x="1526733" y="2803211"/>
                    <a:pt x="1646549" y="3083819"/>
                    <a:pt x="1897397" y="3186566"/>
                  </a:cubicBezTo>
                  <a:cubicBezTo>
                    <a:pt x="2095678" y="3267781"/>
                    <a:pt x="2326648" y="3211079"/>
                    <a:pt x="2512645" y="3104699"/>
                  </a:cubicBezTo>
                  <a:cubicBezTo>
                    <a:pt x="2698634" y="2998322"/>
                    <a:pt x="2853882" y="2846534"/>
                    <a:pt x="3026221" y="2719221"/>
                  </a:cubicBezTo>
                  <a:cubicBezTo>
                    <a:pt x="3243833" y="2558464"/>
                    <a:pt x="3518795" y="2508816"/>
                    <a:pt x="3758476" y="2388987"/>
                  </a:cubicBezTo>
                  <a:close/>
                </a:path>
              </a:pathLst>
            </a:custGeom>
            <a:solidFill>
              <a:srgbClr val="DBEDFD"/>
            </a:solidFill>
            <a:ln w="12700">
              <a:solidFill>
                <a:srgbClr val="000000"/>
              </a:solidFill>
            </a:ln>
          </p:spPr>
        </p:sp>
        <p:sp>
          <p:nvSpPr>
            <p:cNvPr id="4" name="Freeform 4"/>
            <p:cNvSpPr/>
            <p:nvPr/>
          </p:nvSpPr>
          <p:spPr>
            <a:xfrm>
              <a:off x="0" y="0"/>
              <a:ext cx="4572000" cy="3212592"/>
            </a:xfrm>
            <a:custGeom>
              <a:avLst/>
              <a:gdLst/>
              <a:ahLst/>
              <a:cxnLst/>
              <a:rect l="l" t="t" r="r" b="b"/>
              <a:pathLst>
                <a:path w="4572000" h="3212592">
                  <a:moveTo>
                    <a:pt x="4572000" y="3212592"/>
                  </a:moveTo>
                  <a:lnTo>
                    <a:pt x="0" y="3212592"/>
                  </a:lnTo>
                  <a:lnTo>
                    <a:pt x="0" y="0"/>
                  </a:lnTo>
                  <a:lnTo>
                    <a:pt x="4572000" y="0"/>
                  </a:lnTo>
                  <a:lnTo>
                    <a:pt x="4572000" y="3212592"/>
                  </a:lnTo>
                  <a:close/>
                </a:path>
              </a:pathLst>
            </a:custGeom>
            <a:blipFill>
              <a:blip r:embed="rId2"/>
              <a:stretch>
                <a:fillRect l="-11" r="-11"/>
              </a:stretch>
            </a:blipFill>
          </p:spPr>
        </p:sp>
      </p:grpSp>
      <p:grpSp>
        <p:nvGrpSpPr>
          <p:cNvPr id="5" name="Group 5"/>
          <p:cNvGrpSpPr>
            <a:grpSpLocks noChangeAspect="1"/>
          </p:cNvGrpSpPr>
          <p:nvPr/>
        </p:nvGrpSpPr>
        <p:grpSpPr>
          <a:xfrm rot="-3490952">
            <a:off x="-3059023" y="5876155"/>
            <a:ext cx="6118046" cy="8312563"/>
            <a:chOff x="0" y="0"/>
            <a:chExt cx="3364992" cy="4572000"/>
          </a:xfrm>
        </p:grpSpPr>
        <p:sp>
          <p:nvSpPr>
            <p:cNvPr id="6" name="Freeform 6"/>
            <p:cNvSpPr/>
            <p:nvPr/>
          </p:nvSpPr>
          <p:spPr>
            <a:xfrm>
              <a:off x="-14430" y="-18654"/>
              <a:ext cx="3539861" cy="4602770"/>
            </a:xfrm>
            <a:custGeom>
              <a:avLst/>
              <a:gdLst/>
              <a:ahLst/>
              <a:cxnLst/>
              <a:rect l="l" t="t" r="r" b="b"/>
              <a:pathLst>
                <a:path w="3539861" h="4602770">
                  <a:moveTo>
                    <a:pt x="3154043" y="370565"/>
                  </a:moveTo>
                  <a:cubicBezTo>
                    <a:pt x="3149740" y="364861"/>
                    <a:pt x="3145370" y="359189"/>
                    <a:pt x="3140931" y="353551"/>
                  </a:cubicBezTo>
                  <a:cubicBezTo>
                    <a:pt x="3082392" y="279158"/>
                    <a:pt x="3014204" y="214094"/>
                    <a:pt x="2936275" y="160224"/>
                  </a:cubicBezTo>
                  <a:cubicBezTo>
                    <a:pt x="2823060" y="81962"/>
                    <a:pt x="2687194" y="34683"/>
                    <a:pt x="2550433" y="22062"/>
                  </a:cubicBezTo>
                  <a:cubicBezTo>
                    <a:pt x="2311401" y="0"/>
                    <a:pt x="2064469" y="85852"/>
                    <a:pt x="1890673" y="251441"/>
                  </a:cubicBezTo>
                  <a:cubicBezTo>
                    <a:pt x="1723562" y="410662"/>
                    <a:pt x="1622575" y="637131"/>
                    <a:pt x="1430598" y="765279"/>
                  </a:cubicBezTo>
                  <a:cubicBezTo>
                    <a:pt x="1083906" y="996705"/>
                    <a:pt x="563193" y="830427"/>
                    <a:pt x="243218" y="1097579"/>
                  </a:cubicBezTo>
                  <a:cubicBezTo>
                    <a:pt x="63620" y="1247529"/>
                    <a:pt x="0" y="1501521"/>
                    <a:pt x="20102" y="1734627"/>
                  </a:cubicBezTo>
                  <a:cubicBezTo>
                    <a:pt x="40205" y="1967733"/>
                    <a:pt x="131565" y="2187758"/>
                    <a:pt x="215291" y="2406235"/>
                  </a:cubicBezTo>
                  <a:cubicBezTo>
                    <a:pt x="299017" y="2624711"/>
                    <a:pt x="377184" y="2852254"/>
                    <a:pt x="368928" y="3086079"/>
                  </a:cubicBezTo>
                  <a:cubicBezTo>
                    <a:pt x="362900" y="3256754"/>
                    <a:pt x="310997" y="3422120"/>
                    <a:pt x="283999" y="3590754"/>
                  </a:cubicBezTo>
                  <a:cubicBezTo>
                    <a:pt x="257000" y="3759387"/>
                    <a:pt x="257812" y="3942783"/>
                    <a:pt x="347642" y="4088027"/>
                  </a:cubicBezTo>
                  <a:cubicBezTo>
                    <a:pt x="440151" y="4237603"/>
                    <a:pt x="609029" y="4319614"/>
                    <a:pt x="771424" y="4387121"/>
                  </a:cubicBezTo>
                  <a:cubicBezTo>
                    <a:pt x="1053243" y="4504272"/>
                    <a:pt x="1351777" y="4602770"/>
                    <a:pt x="1656685" y="4589446"/>
                  </a:cubicBezTo>
                  <a:cubicBezTo>
                    <a:pt x="1961591" y="4576123"/>
                    <a:pt x="2275861" y="4431515"/>
                    <a:pt x="2421358" y="4163223"/>
                  </a:cubicBezTo>
                  <a:cubicBezTo>
                    <a:pt x="2655053" y="3732294"/>
                    <a:pt x="2388209" y="3172284"/>
                    <a:pt x="2571656" y="2717683"/>
                  </a:cubicBezTo>
                  <a:cubicBezTo>
                    <a:pt x="2665220" y="2485823"/>
                    <a:pt x="2862908" y="2315251"/>
                    <a:pt x="3015930" y="2117522"/>
                  </a:cubicBezTo>
                  <a:cubicBezTo>
                    <a:pt x="3383087" y="1643097"/>
                    <a:pt x="3539861" y="881930"/>
                    <a:pt x="3154043" y="370565"/>
                  </a:cubicBezTo>
                  <a:close/>
                </a:path>
              </a:pathLst>
            </a:custGeom>
            <a:solidFill>
              <a:srgbClr val="DBEDFD"/>
            </a:solidFill>
            <a:ln w="12700">
              <a:solidFill>
                <a:srgbClr val="000000"/>
              </a:solidFill>
            </a:ln>
          </p:spPr>
        </p:sp>
        <p:sp>
          <p:nvSpPr>
            <p:cNvPr id="7" name="Freeform 7"/>
            <p:cNvSpPr/>
            <p:nvPr/>
          </p:nvSpPr>
          <p:spPr>
            <a:xfrm>
              <a:off x="2106" y="-6"/>
              <a:ext cx="3362886" cy="4572006"/>
            </a:xfrm>
            <a:custGeom>
              <a:avLst/>
              <a:gdLst/>
              <a:ahLst/>
              <a:cxnLst/>
              <a:rect l="l" t="t" r="r" b="b"/>
              <a:pathLst>
                <a:path w="3362886" h="4572006">
                  <a:moveTo>
                    <a:pt x="3362886" y="4572006"/>
                  </a:moveTo>
                  <a:lnTo>
                    <a:pt x="0" y="4572006"/>
                  </a:lnTo>
                  <a:lnTo>
                    <a:pt x="0" y="0"/>
                  </a:lnTo>
                  <a:lnTo>
                    <a:pt x="3362886" y="0"/>
                  </a:lnTo>
                  <a:lnTo>
                    <a:pt x="3362886" y="4572006"/>
                  </a:lnTo>
                  <a:close/>
                </a:path>
              </a:pathLst>
            </a:custGeom>
            <a:blipFill>
              <a:blip r:embed="rId3"/>
              <a:stretch>
                <a:fillRect l="-48" r="-48"/>
              </a:stretch>
            </a:blipFill>
          </p:spPr>
        </p:sp>
      </p:grpSp>
      <p:sp>
        <p:nvSpPr>
          <p:cNvPr id="8" name="Freeform 8"/>
          <p:cNvSpPr/>
          <p:nvPr/>
        </p:nvSpPr>
        <p:spPr>
          <a:xfrm>
            <a:off x="4387800" y="254564"/>
            <a:ext cx="9777873" cy="9578769"/>
          </a:xfrm>
          <a:custGeom>
            <a:avLst/>
            <a:gdLst/>
            <a:ahLst/>
            <a:cxnLst/>
            <a:rect l="l" t="t" r="r" b="b"/>
            <a:pathLst>
              <a:path w="9777873" h="9578769">
                <a:moveTo>
                  <a:pt x="0" y="0"/>
                </a:moveTo>
                <a:lnTo>
                  <a:pt x="9777873" y="0"/>
                </a:lnTo>
                <a:lnTo>
                  <a:pt x="9777873" y="9578768"/>
                </a:lnTo>
                <a:lnTo>
                  <a:pt x="0" y="9578768"/>
                </a:lnTo>
                <a:lnTo>
                  <a:pt x="0" y="0"/>
                </a:lnTo>
                <a:close/>
              </a:path>
            </a:pathLst>
          </a:custGeom>
          <a:blipFill>
            <a:blip r:embed="rId4"/>
            <a:stretch>
              <a:fillRect b="-2078"/>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F7F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3539305" y="-5317632"/>
            <a:ext cx="14092745" cy="9902503"/>
            <a:chOff x="0" y="0"/>
            <a:chExt cx="4572000" cy="3212592"/>
          </a:xfrm>
        </p:grpSpPr>
        <p:sp>
          <p:nvSpPr>
            <p:cNvPr id="3" name="Freeform 3"/>
            <p:cNvSpPr/>
            <p:nvPr/>
          </p:nvSpPr>
          <p:spPr>
            <a:xfrm>
              <a:off x="-40875" y="-15335"/>
              <a:ext cx="4793771" cy="3267781"/>
            </a:xfrm>
            <a:custGeom>
              <a:avLst/>
              <a:gdLst/>
              <a:ahLst/>
              <a:cxnLst/>
              <a:rect l="l" t="t" r="r" b="b"/>
              <a:pathLst>
                <a:path w="4793771" h="3267781">
                  <a:moveTo>
                    <a:pt x="3758476" y="2388987"/>
                  </a:moveTo>
                  <a:cubicBezTo>
                    <a:pt x="3777145" y="2379652"/>
                    <a:pt x="3795601" y="2369892"/>
                    <a:pt x="3813797" y="2359622"/>
                  </a:cubicBezTo>
                  <a:cubicBezTo>
                    <a:pt x="4346006" y="2059225"/>
                    <a:pt x="4793771" y="1415561"/>
                    <a:pt x="4539726" y="792606"/>
                  </a:cubicBezTo>
                  <a:cubicBezTo>
                    <a:pt x="4416115" y="489497"/>
                    <a:pt x="4124250" y="253294"/>
                    <a:pt x="3798022" y="226479"/>
                  </a:cubicBezTo>
                  <a:cubicBezTo>
                    <a:pt x="3416210" y="195095"/>
                    <a:pt x="3057000" y="433700"/>
                    <a:pt x="2673902" y="434869"/>
                  </a:cubicBezTo>
                  <a:cubicBezTo>
                    <a:pt x="2150947" y="436467"/>
                    <a:pt x="1697967" y="0"/>
                    <a:pt x="1175295" y="17260"/>
                  </a:cubicBezTo>
                  <a:cubicBezTo>
                    <a:pt x="926093" y="25490"/>
                    <a:pt x="686885" y="141037"/>
                    <a:pt x="505621" y="312257"/>
                  </a:cubicBezTo>
                  <a:cubicBezTo>
                    <a:pt x="324357" y="483477"/>
                    <a:pt x="198176" y="707277"/>
                    <a:pt x="117968" y="943375"/>
                  </a:cubicBezTo>
                  <a:cubicBezTo>
                    <a:pt x="33113" y="1193148"/>
                    <a:pt x="0" y="1477082"/>
                    <a:pt x="114600" y="1714681"/>
                  </a:cubicBezTo>
                  <a:cubicBezTo>
                    <a:pt x="225927" y="1945498"/>
                    <a:pt x="455959" y="2093480"/>
                    <a:pt x="684103" y="2210167"/>
                  </a:cubicBezTo>
                  <a:cubicBezTo>
                    <a:pt x="912247" y="2326854"/>
                    <a:pt x="1155656" y="2428529"/>
                    <a:pt x="1335979" y="2610604"/>
                  </a:cubicBezTo>
                  <a:cubicBezTo>
                    <a:pt x="1526733" y="2803211"/>
                    <a:pt x="1646549" y="3083819"/>
                    <a:pt x="1897397" y="3186566"/>
                  </a:cubicBezTo>
                  <a:cubicBezTo>
                    <a:pt x="2095678" y="3267781"/>
                    <a:pt x="2326648" y="3211079"/>
                    <a:pt x="2512645" y="3104699"/>
                  </a:cubicBezTo>
                  <a:cubicBezTo>
                    <a:pt x="2698634" y="2998322"/>
                    <a:pt x="2853882" y="2846534"/>
                    <a:pt x="3026221" y="2719221"/>
                  </a:cubicBezTo>
                  <a:cubicBezTo>
                    <a:pt x="3243833" y="2558464"/>
                    <a:pt x="3518795" y="2508816"/>
                    <a:pt x="3758476" y="2388987"/>
                  </a:cubicBezTo>
                  <a:close/>
                </a:path>
              </a:pathLst>
            </a:custGeom>
            <a:solidFill>
              <a:srgbClr val="DBEDFD"/>
            </a:solidFill>
            <a:ln w="12700">
              <a:solidFill>
                <a:srgbClr val="000000"/>
              </a:solidFill>
            </a:ln>
          </p:spPr>
        </p:sp>
        <p:sp>
          <p:nvSpPr>
            <p:cNvPr id="4" name="Freeform 4"/>
            <p:cNvSpPr/>
            <p:nvPr/>
          </p:nvSpPr>
          <p:spPr>
            <a:xfrm>
              <a:off x="0" y="0"/>
              <a:ext cx="4572000" cy="3212592"/>
            </a:xfrm>
            <a:custGeom>
              <a:avLst/>
              <a:gdLst/>
              <a:ahLst/>
              <a:cxnLst/>
              <a:rect l="l" t="t" r="r" b="b"/>
              <a:pathLst>
                <a:path w="4572000" h="3212592">
                  <a:moveTo>
                    <a:pt x="4572000" y="3212592"/>
                  </a:moveTo>
                  <a:lnTo>
                    <a:pt x="0" y="3212592"/>
                  </a:lnTo>
                  <a:lnTo>
                    <a:pt x="0" y="0"/>
                  </a:lnTo>
                  <a:lnTo>
                    <a:pt x="4572000" y="0"/>
                  </a:lnTo>
                  <a:lnTo>
                    <a:pt x="4572000" y="3212592"/>
                  </a:lnTo>
                  <a:close/>
                </a:path>
              </a:pathLst>
            </a:custGeom>
            <a:blipFill>
              <a:blip r:embed="rId3"/>
              <a:stretch>
                <a:fillRect l="-11" r="-11"/>
              </a:stretch>
            </a:blipFill>
          </p:spPr>
        </p:sp>
      </p:grpSp>
      <p:grpSp>
        <p:nvGrpSpPr>
          <p:cNvPr id="5" name="Group 5"/>
          <p:cNvGrpSpPr>
            <a:grpSpLocks noChangeAspect="1"/>
          </p:cNvGrpSpPr>
          <p:nvPr/>
        </p:nvGrpSpPr>
        <p:grpSpPr>
          <a:xfrm rot="-3490952">
            <a:off x="-2887010" y="6130719"/>
            <a:ext cx="6118046" cy="8312563"/>
            <a:chOff x="0" y="0"/>
            <a:chExt cx="3364992" cy="4572000"/>
          </a:xfrm>
        </p:grpSpPr>
        <p:sp>
          <p:nvSpPr>
            <p:cNvPr id="6" name="Freeform 6"/>
            <p:cNvSpPr/>
            <p:nvPr/>
          </p:nvSpPr>
          <p:spPr>
            <a:xfrm>
              <a:off x="-14430" y="-18654"/>
              <a:ext cx="3539861" cy="4602770"/>
            </a:xfrm>
            <a:custGeom>
              <a:avLst/>
              <a:gdLst/>
              <a:ahLst/>
              <a:cxnLst/>
              <a:rect l="l" t="t" r="r" b="b"/>
              <a:pathLst>
                <a:path w="3539861" h="4602770">
                  <a:moveTo>
                    <a:pt x="3154043" y="370565"/>
                  </a:moveTo>
                  <a:cubicBezTo>
                    <a:pt x="3149740" y="364861"/>
                    <a:pt x="3145370" y="359189"/>
                    <a:pt x="3140931" y="353551"/>
                  </a:cubicBezTo>
                  <a:cubicBezTo>
                    <a:pt x="3082392" y="279158"/>
                    <a:pt x="3014204" y="214094"/>
                    <a:pt x="2936275" y="160224"/>
                  </a:cubicBezTo>
                  <a:cubicBezTo>
                    <a:pt x="2823060" y="81962"/>
                    <a:pt x="2687194" y="34683"/>
                    <a:pt x="2550433" y="22062"/>
                  </a:cubicBezTo>
                  <a:cubicBezTo>
                    <a:pt x="2311401" y="0"/>
                    <a:pt x="2064469" y="85852"/>
                    <a:pt x="1890673" y="251441"/>
                  </a:cubicBezTo>
                  <a:cubicBezTo>
                    <a:pt x="1723562" y="410662"/>
                    <a:pt x="1622575" y="637131"/>
                    <a:pt x="1430598" y="765279"/>
                  </a:cubicBezTo>
                  <a:cubicBezTo>
                    <a:pt x="1083906" y="996705"/>
                    <a:pt x="563193" y="830427"/>
                    <a:pt x="243218" y="1097579"/>
                  </a:cubicBezTo>
                  <a:cubicBezTo>
                    <a:pt x="63620" y="1247529"/>
                    <a:pt x="0" y="1501521"/>
                    <a:pt x="20102" y="1734627"/>
                  </a:cubicBezTo>
                  <a:cubicBezTo>
                    <a:pt x="40205" y="1967733"/>
                    <a:pt x="131565" y="2187758"/>
                    <a:pt x="215291" y="2406235"/>
                  </a:cubicBezTo>
                  <a:cubicBezTo>
                    <a:pt x="299017" y="2624711"/>
                    <a:pt x="377184" y="2852254"/>
                    <a:pt x="368928" y="3086079"/>
                  </a:cubicBezTo>
                  <a:cubicBezTo>
                    <a:pt x="362900" y="3256754"/>
                    <a:pt x="310997" y="3422120"/>
                    <a:pt x="283999" y="3590754"/>
                  </a:cubicBezTo>
                  <a:cubicBezTo>
                    <a:pt x="257000" y="3759387"/>
                    <a:pt x="257812" y="3942783"/>
                    <a:pt x="347642" y="4088027"/>
                  </a:cubicBezTo>
                  <a:cubicBezTo>
                    <a:pt x="440151" y="4237603"/>
                    <a:pt x="609029" y="4319614"/>
                    <a:pt x="771424" y="4387121"/>
                  </a:cubicBezTo>
                  <a:cubicBezTo>
                    <a:pt x="1053243" y="4504272"/>
                    <a:pt x="1351777" y="4602770"/>
                    <a:pt x="1656685" y="4589446"/>
                  </a:cubicBezTo>
                  <a:cubicBezTo>
                    <a:pt x="1961591" y="4576123"/>
                    <a:pt x="2275861" y="4431515"/>
                    <a:pt x="2421358" y="4163223"/>
                  </a:cubicBezTo>
                  <a:cubicBezTo>
                    <a:pt x="2655053" y="3732294"/>
                    <a:pt x="2388209" y="3172284"/>
                    <a:pt x="2571656" y="2717683"/>
                  </a:cubicBezTo>
                  <a:cubicBezTo>
                    <a:pt x="2665220" y="2485823"/>
                    <a:pt x="2862908" y="2315251"/>
                    <a:pt x="3015930" y="2117522"/>
                  </a:cubicBezTo>
                  <a:cubicBezTo>
                    <a:pt x="3383087" y="1643097"/>
                    <a:pt x="3539861" y="881930"/>
                    <a:pt x="3154043" y="370565"/>
                  </a:cubicBezTo>
                  <a:close/>
                </a:path>
              </a:pathLst>
            </a:custGeom>
            <a:solidFill>
              <a:srgbClr val="DBEDFD"/>
            </a:solidFill>
            <a:ln w="12700">
              <a:solidFill>
                <a:srgbClr val="000000"/>
              </a:solidFill>
            </a:ln>
          </p:spPr>
        </p:sp>
        <p:sp>
          <p:nvSpPr>
            <p:cNvPr id="7" name="Freeform 7"/>
            <p:cNvSpPr/>
            <p:nvPr/>
          </p:nvSpPr>
          <p:spPr>
            <a:xfrm>
              <a:off x="2106" y="-6"/>
              <a:ext cx="3362886" cy="4572006"/>
            </a:xfrm>
            <a:custGeom>
              <a:avLst/>
              <a:gdLst/>
              <a:ahLst/>
              <a:cxnLst/>
              <a:rect l="l" t="t" r="r" b="b"/>
              <a:pathLst>
                <a:path w="3362886" h="4572006">
                  <a:moveTo>
                    <a:pt x="3362886" y="4572006"/>
                  </a:moveTo>
                  <a:lnTo>
                    <a:pt x="0" y="4572006"/>
                  </a:lnTo>
                  <a:lnTo>
                    <a:pt x="0" y="0"/>
                  </a:lnTo>
                  <a:lnTo>
                    <a:pt x="3362886" y="0"/>
                  </a:lnTo>
                  <a:lnTo>
                    <a:pt x="3362886" y="4572006"/>
                  </a:lnTo>
                  <a:close/>
                </a:path>
              </a:pathLst>
            </a:custGeom>
            <a:blipFill>
              <a:blip r:embed="rId4"/>
              <a:stretch>
                <a:fillRect l="-48" r="-48"/>
              </a:stretch>
            </a:blipFill>
          </p:spPr>
        </p:sp>
      </p:grpSp>
      <p:sp>
        <p:nvSpPr>
          <p:cNvPr id="8" name="Freeform 8"/>
          <p:cNvSpPr/>
          <p:nvPr/>
        </p:nvSpPr>
        <p:spPr>
          <a:xfrm>
            <a:off x="-3312665" y="757538"/>
            <a:ext cx="14729082" cy="2154128"/>
          </a:xfrm>
          <a:custGeom>
            <a:avLst/>
            <a:gdLst/>
            <a:ahLst/>
            <a:cxnLst/>
            <a:rect l="l" t="t" r="r" b="b"/>
            <a:pathLst>
              <a:path w="14729082" h="2154128">
                <a:moveTo>
                  <a:pt x="0" y="0"/>
                </a:moveTo>
                <a:lnTo>
                  <a:pt x="14729082" y="0"/>
                </a:lnTo>
                <a:lnTo>
                  <a:pt x="14729082" y="2154128"/>
                </a:lnTo>
                <a:lnTo>
                  <a:pt x="0" y="2154128"/>
                </a:lnTo>
                <a:lnTo>
                  <a:pt x="0" y="0"/>
                </a:lnTo>
                <a:close/>
              </a:path>
            </a:pathLst>
          </a:custGeom>
          <a:blipFill>
            <a:blip r:embed="rId5"/>
            <a:stretch>
              <a:fillRect/>
            </a:stretch>
          </a:blipFill>
        </p:spPr>
      </p:sp>
      <p:grpSp>
        <p:nvGrpSpPr>
          <p:cNvPr id="9" name="Group 9"/>
          <p:cNvGrpSpPr/>
          <p:nvPr/>
        </p:nvGrpSpPr>
        <p:grpSpPr>
          <a:xfrm>
            <a:off x="-3312665" y="1022801"/>
            <a:ext cx="14470349" cy="1492763"/>
            <a:chOff x="0" y="0"/>
            <a:chExt cx="3939507" cy="406400"/>
          </a:xfrm>
        </p:grpSpPr>
        <p:sp>
          <p:nvSpPr>
            <p:cNvPr id="10" name="Freeform 10"/>
            <p:cNvSpPr/>
            <p:nvPr/>
          </p:nvSpPr>
          <p:spPr>
            <a:xfrm>
              <a:off x="0" y="0"/>
              <a:ext cx="3939507" cy="406400"/>
            </a:xfrm>
            <a:custGeom>
              <a:avLst/>
              <a:gdLst/>
              <a:ahLst/>
              <a:cxnLst/>
              <a:rect l="l" t="t" r="r" b="b"/>
              <a:pathLst>
                <a:path w="3939507" h="406400">
                  <a:moveTo>
                    <a:pt x="3736307" y="0"/>
                  </a:moveTo>
                  <a:cubicBezTo>
                    <a:pt x="3848531" y="0"/>
                    <a:pt x="3939507" y="90976"/>
                    <a:pt x="3939507" y="203200"/>
                  </a:cubicBezTo>
                  <a:cubicBezTo>
                    <a:pt x="3939507" y="315424"/>
                    <a:pt x="3848531" y="406400"/>
                    <a:pt x="3736307"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11" name="TextBox 11"/>
            <p:cNvSpPr txBox="1"/>
            <p:nvPr/>
          </p:nvSpPr>
          <p:spPr>
            <a:xfrm>
              <a:off x="0" y="-28575"/>
              <a:ext cx="3939507" cy="434975"/>
            </a:xfrm>
            <a:prstGeom prst="rect">
              <a:avLst/>
            </a:prstGeom>
          </p:spPr>
          <p:txBody>
            <a:bodyPr lIns="50800" tIns="50800" rIns="50800" bIns="50800" rtlCol="0" anchor="ctr"/>
            <a:lstStyle/>
            <a:p>
              <a:pPr algn="ctr">
                <a:lnSpc>
                  <a:spcPts val="1885"/>
                </a:lnSpc>
              </a:pPr>
              <a:endParaRPr/>
            </a:p>
          </p:txBody>
        </p:sp>
      </p:grpSp>
      <p:sp>
        <p:nvSpPr>
          <p:cNvPr id="12" name="Freeform 12"/>
          <p:cNvSpPr/>
          <p:nvPr/>
        </p:nvSpPr>
        <p:spPr>
          <a:xfrm flipH="1">
            <a:off x="15906131" y="6180730"/>
            <a:ext cx="1893310" cy="4106270"/>
          </a:xfrm>
          <a:custGeom>
            <a:avLst/>
            <a:gdLst/>
            <a:ahLst/>
            <a:cxnLst/>
            <a:rect l="l" t="t" r="r" b="b"/>
            <a:pathLst>
              <a:path w="1893310" h="4106270">
                <a:moveTo>
                  <a:pt x="1893310" y="0"/>
                </a:moveTo>
                <a:lnTo>
                  <a:pt x="0" y="0"/>
                </a:lnTo>
                <a:lnTo>
                  <a:pt x="0" y="4106270"/>
                </a:lnTo>
                <a:lnTo>
                  <a:pt x="1893310" y="4106270"/>
                </a:lnTo>
                <a:lnTo>
                  <a:pt x="189331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TextBox 13"/>
          <p:cNvSpPr txBox="1"/>
          <p:nvPr/>
        </p:nvSpPr>
        <p:spPr>
          <a:xfrm>
            <a:off x="1028700" y="1321704"/>
            <a:ext cx="10594193" cy="971155"/>
          </a:xfrm>
          <a:prstGeom prst="rect">
            <a:avLst/>
          </a:prstGeom>
        </p:spPr>
        <p:txBody>
          <a:bodyPr lIns="0" tIns="0" rIns="0" bIns="0" rtlCol="0" anchor="t">
            <a:spAutoFit/>
          </a:bodyPr>
          <a:lstStyle/>
          <a:p>
            <a:pPr>
              <a:lnSpc>
                <a:spcPts val="7382"/>
              </a:lnSpc>
            </a:pPr>
            <a:r>
              <a:rPr lang="en-US" sz="6899">
                <a:solidFill>
                  <a:srgbClr val="5A798F"/>
                </a:solidFill>
                <a:latin typeface="Kenao Sans Serif"/>
              </a:rPr>
              <a:t>4 Functions of Behavior</a:t>
            </a:r>
          </a:p>
        </p:txBody>
      </p:sp>
      <p:sp>
        <p:nvSpPr>
          <p:cNvPr id="14" name="TextBox 14"/>
          <p:cNvSpPr txBox="1"/>
          <p:nvPr/>
        </p:nvSpPr>
        <p:spPr>
          <a:xfrm>
            <a:off x="1529389" y="2844991"/>
            <a:ext cx="16758611" cy="5887720"/>
          </a:xfrm>
          <a:prstGeom prst="rect">
            <a:avLst/>
          </a:prstGeom>
        </p:spPr>
        <p:txBody>
          <a:bodyPr lIns="0" tIns="0" rIns="0" bIns="0" rtlCol="0" anchor="t">
            <a:spAutoFit/>
          </a:bodyPr>
          <a:lstStyle/>
          <a:p>
            <a:pPr>
              <a:lnSpc>
                <a:spcPts val="5179"/>
              </a:lnSpc>
            </a:pPr>
            <a:r>
              <a:rPr lang="en-US" sz="3699">
                <a:solidFill>
                  <a:srgbClr val="5A798F"/>
                </a:solidFill>
                <a:latin typeface="Canva Sans"/>
              </a:rPr>
              <a:t>1 - </a:t>
            </a:r>
            <a:r>
              <a:rPr lang="en-US" sz="3699">
                <a:solidFill>
                  <a:srgbClr val="5A798F"/>
                </a:solidFill>
                <a:latin typeface="Canva Sans Bold"/>
              </a:rPr>
              <a:t>Attention </a:t>
            </a:r>
            <a:r>
              <a:rPr lang="en-US" sz="3699">
                <a:solidFill>
                  <a:srgbClr val="5A798F"/>
                </a:solidFill>
                <a:latin typeface="Canva Sans"/>
              </a:rPr>
              <a:t>- seeking attention from you, siblings, or peers. </a:t>
            </a:r>
          </a:p>
          <a:p>
            <a:pPr>
              <a:lnSpc>
                <a:spcPts val="5179"/>
              </a:lnSpc>
            </a:pPr>
            <a:endParaRPr lang="en-US" sz="3699">
              <a:solidFill>
                <a:srgbClr val="5A798F"/>
              </a:solidFill>
              <a:latin typeface="Canva Sans"/>
            </a:endParaRPr>
          </a:p>
          <a:p>
            <a:pPr>
              <a:lnSpc>
                <a:spcPts val="5179"/>
              </a:lnSpc>
            </a:pPr>
            <a:r>
              <a:rPr lang="en-US" sz="3699">
                <a:solidFill>
                  <a:srgbClr val="5A798F"/>
                </a:solidFill>
                <a:latin typeface="Canva Sans"/>
              </a:rPr>
              <a:t>2 - </a:t>
            </a:r>
            <a:r>
              <a:rPr lang="en-US" sz="3699">
                <a:solidFill>
                  <a:srgbClr val="5A798F"/>
                </a:solidFill>
                <a:latin typeface="Canva Sans Bold"/>
              </a:rPr>
              <a:t>Escape/Avoidance</a:t>
            </a:r>
            <a:r>
              <a:rPr lang="en-US" sz="3699">
                <a:solidFill>
                  <a:srgbClr val="5A798F"/>
                </a:solidFill>
                <a:latin typeface="Canva Sans"/>
              </a:rPr>
              <a:t> - behaviors to escape or avoid a situation or task</a:t>
            </a:r>
          </a:p>
          <a:p>
            <a:pPr>
              <a:lnSpc>
                <a:spcPts val="5179"/>
              </a:lnSpc>
            </a:pPr>
            <a:endParaRPr lang="en-US" sz="3699">
              <a:solidFill>
                <a:srgbClr val="5A798F"/>
              </a:solidFill>
              <a:latin typeface="Canva Sans"/>
            </a:endParaRPr>
          </a:p>
          <a:p>
            <a:pPr>
              <a:lnSpc>
                <a:spcPts val="5179"/>
              </a:lnSpc>
            </a:pPr>
            <a:r>
              <a:rPr lang="en-US" sz="3699">
                <a:solidFill>
                  <a:srgbClr val="5A798F"/>
                </a:solidFill>
                <a:latin typeface="Canva Sans"/>
              </a:rPr>
              <a:t>3 - </a:t>
            </a:r>
            <a:r>
              <a:rPr lang="en-US" sz="3699">
                <a:solidFill>
                  <a:srgbClr val="5A798F"/>
                </a:solidFill>
                <a:latin typeface="Canva Sans Bold"/>
              </a:rPr>
              <a:t>Access to preferred item and/or activity</a:t>
            </a:r>
            <a:r>
              <a:rPr lang="en-US" sz="3699">
                <a:solidFill>
                  <a:srgbClr val="5A798F"/>
                </a:solidFill>
                <a:latin typeface="Canva Sans"/>
              </a:rPr>
              <a:t> - may be specific item, activity or sensory experience</a:t>
            </a:r>
          </a:p>
          <a:p>
            <a:pPr>
              <a:lnSpc>
                <a:spcPts val="5179"/>
              </a:lnSpc>
            </a:pPr>
            <a:endParaRPr lang="en-US" sz="3699">
              <a:solidFill>
                <a:srgbClr val="5A798F"/>
              </a:solidFill>
              <a:latin typeface="Canva Sans"/>
            </a:endParaRPr>
          </a:p>
          <a:p>
            <a:pPr>
              <a:lnSpc>
                <a:spcPts val="5179"/>
              </a:lnSpc>
            </a:pPr>
            <a:r>
              <a:rPr lang="en-US" sz="3699">
                <a:solidFill>
                  <a:srgbClr val="5A798F"/>
                </a:solidFill>
                <a:latin typeface="Canva Sans"/>
              </a:rPr>
              <a:t>4 - </a:t>
            </a:r>
            <a:r>
              <a:rPr lang="en-US" sz="3699">
                <a:solidFill>
                  <a:srgbClr val="5A798F"/>
                </a:solidFill>
                <a:latin typeface="Canva Sans Bold"/>
              </a:rPr>
              <a:t>Sensory </a:t>
            </a:r>
            <a:r>
              <a:rPr lang="en-US" sz="3699">
                <a:solidFill>
                  <a:srgbClr val="5A798F"/>
                </a:solidFill>
                <a:latin typeface="Canva Sans"/>
              </a:rPr>
              <a:t>-  these behaviors feel good, or serve to regulate them</a:t>
            </a:r>
          </a:p>
          <a:p>
            <a:pPr>
              <a:lnSpc>
                <a:spcPts val="5179"/>
              </a:lnSpc>
              <a:spcBef>
                <a:spcPct val="0"/>
              </a:spcBef>
            </a:pPr>
            <a:endParaRPr lang="en-US" sz="3699">
              <a:solidFill>
                <a:srgbClr val="5A798F"/>
              </a:solidFill>
              <a:latin typeface="Canva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DF7F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3539305" y="-5317632"/>
            <a:ext cx="14092745" cy="9902503"/>
            <a:chOff x="0" y="0"/>
            <a:chExt cx="4572000" cy="3212592"/>
          </a:xfrm>
        </p:grpSpPr>
        <p:sp>
          <p:nvSpPr>
            <p:cNvPr id="3" name="Freeform 3"/>
            <p:cNvSpPr/>
            <p:nvPr/>
          </p:nvSpPr>
          <p:spPr>
            <a:xfrm>
              <a:off x="-40875" y="-15335"/>
              <a:ext cx="4793771" cy="3267781"/>
            </a:xfrm>
            <a:custGeom>
              <a:avLst/>
              <a:gdLst/>
              <a:ahLst/>
              <a:cxnLst/>
              <a:rect l="l" t="t" r="r" b="b"/>
              <a:pathLst>
                <a:path w="4793771" h="3267781">
                  <a:moveTo>
                    <a:pt x="3758476" y="2388987"/>
                  </a:moveTo>
                  <a:cubicBezTo>
                    <a:pt x="3777145" y="2379652"/>
                    <a:pt x="3795601" y="2369892"/>
                    <a:pt x="3813797" y="2359622"/>
                  </a:cubicBezTo>
                  <a:cubicBezTo>
                    <a:pt x="4346006" y="2059225"/>
                    <a:pt x="4793771" y="1415561"/>
                    <a:pt x="4539726" y="792606"/>
                  </a:cubicBezTo>
                  <a:cubicBezTo>
                    <a:pt x="4416115" y="489497"/>
                    <a:pt x="4124250" y="253294"/>
                    <a:pt x="3798022" y="226479"/>
                  </a:cubicBezTo>
                  <a:cubicBezTo>
                    <a:pt x="3416210" y="195095"/>
                    <a:pt x="3057000" y="433700"/>
                    <a:pt x="2673902" y="434869"/>
                  </a:cubicBezTo>
                  <a:cubicBezTo>
                    <a:pt x="2150947" y="436467"/>
                    <a:pt x="1697967" y="0"/>
                    <a:pt x="1175295" y="17260"/>
                  </a:cubicBezTo>
                  <a:cubicBezTo>
                    <a:pt x="926093" y="25490"/>
                    <a:pt x="686885" y="141037"/>
                    <a:pt x="505621" y="312257"/>
                  </a:cubicBezTo>
                  <a:cubicBezTo>
                    <a:pt x="324357" y="483477"/>
                    <a:pt x="198176" y="707277"/>
                    <a:pt x="117968" y="943375"/>
                  </a:cubicBezTo>
                  <a:cubicBezTo>
                    <a:pt x="33113" y="1193148"/>
                    <a:pt x="0" y="1477082"/>
                    <a:pt x="114600" y="1714681"/>
                  </a:cubicBezTo>
                  <a:cubicBezTo>
                    <a:pt x="225927" y="1945498"/>
                    <a:pt x="455959" y="2093480"/>
                    <a:pt x="684103" y="2210167"/>
                  </a:cubicBezTo>
                  <a:cubicBezTo>
                    <a:pt x="912247" y="2326854"/>
                    <a:pt x="1155656" y="2428529"/>
                    <a:pt x="1335979" y="2610604"/>
                  </a:cubicBezTo>
                  <a:cubicBezTo>
                    <a:pt x="1526733" y="2803211"/>
                    <a:pt x="1646549" y="3083819"/>
                    <a:pt x="1897397" y="3186566"/>
                  </a:cubicBezTo>
                  <a:cubicBezTo>
                    <a:pt x="2095678" y="3267781"/>
                    <a:pt x="2326648" y="3211079"/>
                    <a:pt x="2512645" y="3104699"/>
                  </a:cubicBezTo>
                  <a:cubicBezTo>
                    <a:pt x="2698634" y="2998322"/>
                    <a:pt x="2853882" y="2846534"/>
                    <a:pt x="3026221" y="2719221"/>
                  </a:cubicBezTo>
                  <a:cubicBezTo>
                    <a:pt x="3243833" y="2558464"/>
                    <a:pt x="3518795" y="2508816"/>
                    <a:pt x="3758476" y="2388987"/>
                  </a:cubicBezTo>
                  <a:close/>
                </a:path>
              </a:pathLst>
            </a:custGeom>
            <a:solidFill>
              <a:srgbClr val="DBEDFD"/>
            </a:solidFill>
            <a:ln w="12700">
              <a:solidFill>
                <a:srgbClr val="000000"/>
              </a:solidFill>
            </a:ln>
          </p:spPr>
        </p:sp>
        <p:sp>
          <p:nvSpPr>
            <p:cNvPr id="4" name="Freeform 4"/>
            <p:cNvSpPr/>
            <p:nvPr/>
          </p:nvSpPr>
          <p:spPr>
            <a:xfrm>
              <a:off x="0" y="0"/>
              <a:ext cx="4572000" cy="3212592"/>
            </a:xfrm>
            <a:custGeom>
              <a:avLst/>
              <a:gdLst/>
              <a:ahLst/>
              <a:cxnLst/>
              <a:rect l="l" t="t" r="r" b="b"/>
              <a:pathLst>
                <a:path w="4572000" h="3212592">
                  <a:moveTo>
                    <a:pt x="4572000" y="3212592"/>
                  </a:moveTo>
                  <a:lnTo>
                    <a:pt x="0" y="3212592"/>
                  </a:lnTo>
                  <a:lnTo>
                    <a:pt x="0" y="0"/>
                  </a:lnTo>
                  <a:lnTo>
                    <a:pt x="4572000" y="0"/>
                  </a:lnTo>
                  <a:lnTo>
                    <a:pt x="4572000" y="3212592"/>
                  </a:lnTo>
                  <a:close/>
                </a:path>
              </a:pathLst>
            </a:custGeom>
            <a:blipFill>
              <a:blip r:embed="rId3"/>
              <a:stretch>
                <a:fillRect l="-11" r="-11"/>
              </a:stretch>
            </a:blipFill>
          </p:spPr>
        </p:sp>
      </p:grpSp>
      <p:grpSp>
        <p:nvGrpSpPr>
          <p:cNvPr id="5" name="Group 5"/>
          <p:cNvGrpSpPr>
            <a:grpSpLocks noChangeAspect="1"/>
          </p:cNvGrpSpPr>
          <p:nvPr/>
        </p:nvGrpSpPr>
        <p:grpSpPr>
          <a:xfrm rot="-3490952">
            <a:off x="-2506889" y="5777821"/>
            <a:ext cx="6118046" cy="8312563"/>
            <a:chOff x="0" y="0"/>
            <a:chExt cx="3364992" cy="4572000"/>
          </a:xfrm>
        </p:grpSpPr>
        <p:sp>
          <p:nvSpPr>
            <p:cNvPr id="6" name="Freeform 6"/>
            <p:cNvSpPr/>
            <p:nvPr/>
          </p:nvSpPr>
          <p:spPr>
            <a:xfrm>
              <a:off x="-14430" y="-18654"/>
              <a:ext cx="3539861" cy="4602770"/>
            </a:xfrm>
            <a:custGeom>
              <a:avLst/>
              <a:gdLst/>
              <a:ahLst/>
              <a:cxnLst/>
              <a:rect l="l" t="t" r="r" b="b"/>
              <a:pathLst>
                <a:path w="3539861" h="4602770">
                  <a:moveTo>
                    <a:pt x="3154043" y="370565"/>
                  </a:moveTo>
                  <a:cubicBezTo>
                    <a:pt x="3149740" y="364861"/>
                    <a:pt x="3145370" y="359189"/>
                    <a:pt x="3140931" y="353551"/>
                  </a:cubicBezTo>
                  <a:cubicBezTo>
                    <a:pt x="3082392" y="279158"/>
                    <a:pt x="3014204" y="214094"/>
                    <a:pt x="2936275" y="160224"/>
                  </a:cubicBezTo>
                  <a:cubicBezTo>
                    <a:pt x="2823060" y="81962"/>
                    <a:pt x="2687194" y="34683"/>
                    <a:pt x="2550433" y="22062"/>
                  </a:cubicBezTo>
                  <a:cubicBezTo>
                    <a:pt x="2311401" y="0"/>
                    <a:pt x="2064469" y="85852"/>
                    <a:pt x="1890673" y="251441"/>
                  </a:cubicBezTo>
                  <a:cubicBezTo>
                    <a:pt x="1723562" y="410662"/>
                    <a:pt x="1622575" y="637131"/>
                    <a:pt x="1430598" y="765279"/>
                  </a:cubicBezTo>
                  <a:cubicBezTo>
                    <a:pt x="1083906" y="996705"/>
                    <a:pt x="563193" y="830427"/>
                    <a:pt x="243218" y="1097579"/>
                  </a:cubicBezTo>
                  <a:cubicBezTo>
                    <a:pt x="63620" y="1247529"/>
                    <a:pt x="0" y="1501521"/>
                    <a:pt x="20102" y="1734627"/>
                  </a:cubicBezTo>
                  <a:cubicBezTo>
                    <a:pt x="40205" y="1967733"/>
                    <a:pt x="131565" y="2187758"/>
                    <a:pt x="215291" y="2406235"/>
                  </a:cubicBezTo>
                  <a:cubicBezTo>
                    <a:pt x="299017" y="2624711"/>
                    <a:pt x="377184" y="2852254"/>
                    <a:pt x="368928" y="3086079"/>
                  </a:cubicBezTo>
                  <a:cubicBezTo>
                    <a:pt x="362900" y="3256754"/>
                    <a:pt x="310997" y="3422120"/>
                    <a:pt x="283999" y="3590754"/>
                  </a:cubicBezTo>
                  <a:cubicBezTo>
                    <a:pt x="257000" y="3759387"/>
                    <a:pt x="257812" y="3942783"/>
                    <a:pt x="347642" y="4088027"/>
                  </a:cubicBezTo>
                  <a:cubicBezTo>
                    <a:pt x="440151" y="4237603"/>
                    <a:pt x="609029" y="4319614"/>
                    <a:pt x="771424" y="4387121"/>
                  </a:cubicBezTo>
                  <a:cubicBezTo>
                    <a:pt x="1053243" y="4504272"/>
                    <a:pt x="1351777" y="4602770"/>
                    <a:pt x="1656685" y="4589446"/>
                  </a:cubicBezTo>
                  <a:cubicBezTo>
                    <a:pt x="1961591" y="4576123"/>
                    <a:pt x="2275861" y="4431515"/>
                    <a:pt x="2421358" y="4163223"/>
                  </a:cubicBezTo>
                  <a:cubicBezTo>
                    <a:pt x="2655053" y="3732294"/>
                    <a:pt x="2388209" y="3172284"/>
                    <a:pt x="2571656" y="2717683"/>
                  </a:cubicBezTo>
                  <a:cubicBezTo>
                    <a:pt x="2665220" y="2485823"/>
                    <a:pt x="2862908" y="2315251"/>
                    <a:pt x="3015930" y="2117522"/>
                  </a:cubicBezTo>
                  <a:cubicBezTo>
                    <a:pt x="3383087" y="1643097"/>
                    <a:pt x="3539861" y="881930"/>
                    <a:pt x="3154043" y="370565"/>
                  </a:cubicBezTo>
                  <a:close/>
                </a:path>
              </a:pathLst>
            </a:custGeom>
            <a:solidFill>
              <a:srgbClr val="DBEDFD"/>
            </a:solidFill>
            <a:ln w="12700">
              <a:solidFill>
                <a:srgbClr val="000000"/>
              </a:solidFill>
            </a:ln>
          </p:spPr>
        </p:sp>
        <p:sp>
          <p:nvSpPr>
            <p:cNvPr id="7" name="Freeform 7"/>
            <p:cNvSpPr/>
            <p:nvPr/>
          </p:nvSpPr>
          <p:spPr>
            <a:xfrm>
              <a:off x="2106" y="-6"/>
              <a:ext cx="3362886" cy="4572006"/>
            </a:xfrm>
            <a:custGeom>
              <a:avLst/>
              <a:gdLst/>
              <a:ahLst/>
              <a:cxnLst/>
              <a:rect l="l" t="t" r="r" b="b"/>
              <a:pathLst>
                <a:path w="3362886" h="4572006">
                  <a:moveTo>
                    <a:pt x="3362886" y="4572006"/>
                  </a:moveTo>
                  <a:lnTo>
                    <a:pt x="0" y="4572006"/>
                  </a:lnTo>
                  <a:lnTo>
                    <a:pt x="0" y="0"/>
                  </a:lnTo>
                  <a:lnTo>
                    <a:pt x="3362886" y="0"/>
                  </a:lnTo>
                  <a:lnTo>
                    <a:pt x="3362886" y="4572006"/>
                  </a:lnTo>
                  <a:close/>
                </a:path>
              </a:pathLst>
            </a:custGeom>
            <a:blipFill>
              <a:blip r:embed="rId4"/>
              <a:stretch>
                <a:fillRect l="-48" r="-48"/>
              </a:stretch>
            </a:blipFill>
          </p:spPr>
        </p:sp>
      </p:grpSp>
      <p:grpSp>
        <p:nvGrpSpPr>
          <p:cNvPr id="8" name="Group 8"/>
          <p:cNvGrpSpPr/>
          <p:nvPr/>
        </p:nvGrpSpPr>
        <p:grpSpPr>
          <a:xfrm>
            <a:off x="-3312665" y="1022801"/>
            <a:ext cx="14470349" cy="1492763"/>
            <a:chOff x="0" y="0"/>
            <a:chExt cx="3939507" cy="406400"/>
          </a:xfrm>
        </p:grpSpPr>
        <p:sp>
          <p:nvSpPr>
            <p:cNvPr id="9" name="Freeform 9"/>
            <p:cNvSpPr/>
            <p:nvPr/>
          </p:nvSpPr>
          <p:spPr>
            <a:xfrm>
              <a:off x="0" y="0"/>
              <a:ext cx="3939507" cy="406400"/>
            </a:xfrm>
            <a:custGeom>
              <a:avLst/>
              <a:gdLst/>
              <a:ahLst/>
              <a:cxnLst/>
              <a:rect l="l" t="t" r="r" b="b"/>
              <a:pathLst>
                <a:path w="3939507" h="406400">
                  <a:moveTo>
                    <a:pt x="3736307" y="0"/>
                  </a:moveTo>
                  <a:cubicBezTo>
                    <a:pt x="3848531" y="0"/>
                    <a:pt x="3939507" y="90976"/>
                    <a:pt x="3939507" y="203200"/>
                  </a:cubicBezTo>
                  <a:cubicBezTo>
                    <a:pt x="3939507" y="315424"/>
                    <a:pt x="3848531" y="406400"/>
                    <a:pt x="3736307"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10" name="TextBox 10"/>
            <p:cNvSpPr txBox="1"/>
            <p:nvPr/>
          </p:nvSpPr>
          <p:spPr>
            <a:xfrm>
              <a:off x="0" y="-28575"/>
              <a:ext cx="3939507" cy="434975"/>
            </a:xfrm>
            <a:prstGeom prst="rect">
              <a:avLst/>
            </a:prstGeom>
          </p:spPr>
          <p:txBody>
            <a:bodyPr lIns="50800" tIns="50800" rIns="50800" bIns="50800" rtlCol="0" anchor="ctr"/>
            <a:lstStyle/>
            <a:p>
              <a:pPr algn="ctr">
                <a:lnSpc>
                  <a:spcPts val="1885"/>
                </a:lnSpc>
              </a:pPr>
              <a:endParaRPr/>
            </a:p>
          </p:txBody>
        </p:sp>
      </p:grpSp>
      <p:sp>
        <p:nvSpPr>
          <p:cNvPr id="11" name="TextBox 11"/>
          <p:cNvSpPr txBox="1"/>
          <p:nvPr/>
        </p:nvSpPr>
        <p:spPr>
          <a:xfrm>
            <a:off x="684010" y="1288176"/>
            <a:ext cx="9793010" cy="1047736"/>
          </a:xfrm>
          <a:prstGeom prst="rect">
            <a:avLst/>
          </a:prstGeom>
        </p:spPr>
        <p:txBody>
          <a:bodyPr lIns="0" tIns="0" rIns="0" bIns="0" rtlCol="0" anchor="t">
            <a:spAutoFit/>
          </a:bodyPr>
          <a:lstStyle/>
          <a:p>
            <a:pPr marL="0" lvl="0" indent="0" algn="l">
              <a:lnSpc>
                <a:spcPts val="8024"/>
              </a:lnSpc>
              <a:spcBef>
                <a:spcPct val="0"/>
              </a:spcBef>
            </a:pPr>
            <a:r>
              <a:rPr lang="en-US" sz="7499">
                <a:solidFill>
                  <a:srgbClr val="5A798F"/>
                </a:solidFill>
                <a:latin typeface="Kenao Sans Serif"/>
              </a:rPr>
              <a:t>Replacement Behavior</a:t>
            </a:r>
          </a:p>
        </p:txBody>
      </p:sp>
      <p:sp>
        <p:nvSpPr>
          <p:cNvPr id="12" name="TextBox 12"/>
          <p:cNvSpPr txBox="1"/>
          <p:nvPr/>
        </p:nvSpPr>
        <p:spPr>
          <a:xfrm>
            <a:off x="1720918" y="3425221"/>
            <a:ext cx="16058260" cy="4107726"/>
          </a:xfrm>
          <a:prstGeom prst="rect">
            <a:avLst/>
          </a:prstGeom>
        </p:spPr>
        <p:txBody>
          <a:bodyPr lIns="0" tIns="0" rIns="0" bIns="0" rtlCol="0" anchor="t">
            <a:spAutoFit/>
          </a:bodyPr>
          <a:lstStyle/>
          <a:p>
            <a:pPr>
              <a:lnSpc>
                <a:spcPts val="8390"/>
              </a:lnSpc>
            </a:pPr>
            <a:r>
              <a:rPr lang="en-US" sz="4133" spc="103">
                <a:solidFill>
                  <a:srgbClr val="5A798F"/>
                </a:solidFill>
                <a:latin typeface="Canva Sans"/>
              </a:rPr>
              <a:t>Behavior serves a function, therefore we need to replace</a:t>
            </a:r>
          </a:p>
          <a:p>
            <a:pPr>
              <a:lnSpc>
                <a:spcPts val="8390"/>
              </a:lnSpc>
            </a:pPr>
            <a:r>
              <a:rPr lang="en-US" sz="4133" spc="103">
                <a:solidFill>
                  <a:srgbClr val="5A798F"/>
                </a:solidFill>
                <a:latin typeface="Canva Sans"/>
              </a:rPr>
              <a:t>inappropriate behavior with behavior that will serve the same function.</a:t>
            </a:r>
          </a:p>
          <a:p>
            <a:pPr>
              <a:lnSpc>
                <a:spcPts val="8390"/>
              </a:lnSpc>
            </a:pPr>
            <a:endParaRPr lang="en-US" sz="4133" spc="103">
              <a:solidFill>
                <a:srgbClr val="5A798F"/>
              </a:solidFill>
              <a:latin typeface="Canva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DF7F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3539305" y="-5317632"/>
            <a:ext cx="14092745" cy="9902503"/>
            <a:chOff x="0" y="0"/>
            <a:chExt cx="4572000" cy="3212592"/>
          </a:xfrm>
        </p:grpSpPr>
        <p:sp>
          <p:nvSpPr>
            <p:cNvPr id="3" name="Freeform 3"/>
            <p:cNvSpPr/>
            <p:nvPr/>
          </p:nvSpPr>
          <p:spPr>
            <a:xfrm>
              <a:off x="-40875" y="-15335"/>
              <a:ext cx="4793771" cy="3267781"/>
            </a:xfrm>
            <a:custGeom>
              <a:avLst/>
              <a:gdLst/>
              <a:ahLst/>
              <a:cxnLst/>
              <a:rect l="l" t="t" r="r" b="b"/>
              <a:pathLst>
                <a:path w="4793771" h="3267781">
                  <a:moveTo>
                    <a:pt x="3758476" y="2388987"/>
                  </a:moveTo>
                  <a:cubicBezTo>
                    <a:pt x="3777145" y="2379652"/>
                    <a:pt x="3795601" y="2369892"/>
                    <a:pt x="3813797" y="2359622"/>
                  </a:cubicBezTo>
                  <a:cubicBezTo>
                    <a:pt x="4346006" y="2059225"/>
                    <a:pt x="4793771" y="1415561"/>
                    <a:pt x="4539726" y="792606"/>
                  </a:cubicBezTo>
                  <a:cubicBezTo>
                    <a:pt x="4416115" y="489497"/>
                    <a:pt x="4124250" y="253294"/>
                    <a:pt x="3798022" y="226479"/>
                  </a:cubicBezTo>
                  <a:cubicBezTo>
                    <a:pt x="3416210" y="195095"/>
                    <a:pt x="3057000" y="433700"/>
                    <a:pt x="2673902" y="434869"/>
                  </a:cubicBezTo>
                  <a:cubicBezTo>
                    <a:pt x="2150947" y="436467"/>
                    <a:pt x="1697967" y="0"/>
                    <a:pt x="1175295" y="17260"/>
                  </a:cubicBezTo>
                  <a:cubicBezTo>
                    <a:pt x="926093" y="25490"/>
                    <a:pt x="686885" y="141037"/>
                    <a:pt x="505621" y="312257"/>
                  </a:cubicBezTo>
                  <a:cubicBezTo>
                    <a:pt x="324357" y="483477"/>
                    <a:pt x="198176" y="707277"/>
                    <a:pt x="117968" y="943375"/>
                  </a:cubicBezTo>
                  <a:cubicBezTo>
                    <a:pt x="33113" y="1193148"/>
                    <a:pt x="0" y="1477082"/>
                    <a:pt x="114600" y="1714681"/>
                  </a:cubicBezTo>
                  <a:cubicBezTo>
                    <a:pt x="225927" y="1945498"/>
                    <a:pt x="455959" y="2093480"/>
                    <a:pt x="684103" y="2210167"/>
                  </a:cubicBezTo>
                  <a:cubicBezTo>
                    <a:pt x="912247" y="2326854"/>
                    <a:pt x="1155656" y="2428529"/>
                    <a:pt x="1335979" y="2610604"/>
                  </a:cubicBezTo>
                  <a:cubicBezTo>
                    <a:pt x="1526733" y="2803211"/>
                    <a:pt x="1646549" y="3083819"/>
                    <a:pt x="1897397" y="3186566"/>
                  </a:cubicBezTo>
                  <a:cubicBezTo>
                    <a:pt x="2095678" y="3267781"/>
                    <a:pt x="2326648" y="3211079"/>
                    <a:pt x="2512645" y="3104699"/>
                  </a:cubicBezTo>
                  <a:cubicBezTo>
                    <a:pt x="2698634" y="2998322"/>
                    <a:pt x="2853882" y="2846534"/>
                    <a:pt x="3026221" y="2719221"/>
                  </a:cubicBezTo>
                  <a:cubicBezTo>
                    <a:pt x="3243833" y="2558464"/>
                    <a:pt x="3518795" y="2508816"/>
                    <a:pt x="3758476" y="2388987"/>
                  </a:cubicBezTo>
                  <a:close/>
                </a:path>
              </a:pathLst>
            </a:custGeom>
            <a:solidFill>
              <a:srgbClr val="DBEDFD"/>
            </a:solidFill>
            <a:ln w="12700">
              <a:solidFill>
                <a:srgbClr val="000000"/>
              </a:solidFill>
            </a:ln>
          </p:spPr>
        </p:sp>
        <p:sp>
          <p:nvSpPr>
            <p:cNvPr id="4" name="Freeform 4"/>
            <p:cNvSpPr/>
            <p:nvPr/>
          </p:nvSpPr>
          <p:spPr>
            <a:xfrm>
              <a:off x="0" y="0"/>
              <a:ext cx="4572000" cy="3212592"/>
            </a:xfrm>
            <a:custGeom>
              <a:avLst/>
              <a:gdLst/>
              <a:ahLst/>
              <a:cxnLst/>
              <a:rect l="l" t="t" r="r" b="b"/>
              <a:pathLst>
                <a:path w="4572000" h="3212592">
                  <a:moveTo>
                    <a:pt x="4572000" y="3212592"/>
                  </a:moveTo>
                  <a:lnTo>
                    <a:pt x="0" y="3212592"/>
                  </a:lnTo>
                  <a:lnTo>
                    <a:pt x="0" y="0"/>
                  </a:lnTo>
                  <a:lnTo>
                    <a:pt x="4572000" y="0"/>
                  </a:lnTo>
                  <a:lnTo>
                    <a:pt x="4572000" y="3212592"/>
                  </a:lnTo>
                  <a:close/>
                </a:path>
              </a:pathLst>
            </a:custGeom>
            <a:blipFill>
              <a:blip r:embed="rId3"/>
              <a:stretch>
                <a:fillRect l="-11" r="-11"/>
              </a:stretch>
            </a:blipFill>
          </p:spPr>
        </p:sp>
      </p:grpSp>
      <p:grpSp>
        <p:nvGrpSpPr>
          <p:cNvPr id="5" name="Group 5"/>
          <p:cNvGrpSpPr>
            <a:grpSpLocks noChangeAspect="1"/>
          </p:cNvGrpSpPr>
          <p:nvPr/>
        </p:nvGrpSpPr>
        <p:grpSpPr>
          <a:xfrm rot="-3490952">
            <a:off x="-2506889" y="5777821"/>
            <a:ext cx="6118046" cy="8312563"/>
            <a:chOff x="0" y="0"/>
            <a:chExt cx="3364992" cy="4572000"/>
          </a:xfrm>
        </p:grpSpPr>
        <p:sp>
          <p:nvSpPr>
            <p:cNvPr id="6" name="Freeform 6"/>
            <p:cNvSpPr/>
            <p:nvPr/>
          </p:nvSpPr>
          <p:spPr>
            <a:xfrm>
              <a:off x="-14430" y="-18654"/>
              <a:ext cx="3539861" cy="4602770"/>
            </a:xfrm>
            <a:custGeom>
              <a:avLst/>
              <a:gdLst/>
              <a:ahLst/>
              <a:cxnLst/>
              <a:rect l="l" t="t" r="r" b="b"/>
              <a:pathLst>
                <a:path w="3539861" h="4602770">
                  <a:moveTo>
                    <a:pt x="3154043" y="370565"/>
                  </a:moveTo>
                  <a:cubicBezTo>
                    <a:pt x="3149740" y="364861"/>
                    <a:pt x="3145370" y="359189"/>
                    <a:pt x="3140931" y="353551"/>
                  </a:cubicBezTo>
                  <a:cubicBezTo>
                    <a:pt x="3082392" y="279158"/>
                    <a:pt x="3014204" y="214094"/>
                    <a:pt x="2936275" y="160224"/>
                  </a:cubicBezTo>
                  <a:cubicBezTo>
                    <a:pt x="2823060" y="81962"/>
                    <a:pt x="2687194" y="34683"/>
                    <a:pt x="2550433" y="22062"/>
                  </a:cubicBezTo>
                  <a:cubicBezTo>
                    <a:pt x="2311401" y="0"/>
                    <a:pt x="2064469" y="85852"/>
                    <a:pt x="1890673" y="251441"/>
                  </a:cubicBezTo>
                  <a:cubicBezTo>
                    <a:pt x="1723562" y="410662"/>
                    <a:pt x="1622575" y="637131"/>
                    <a:pt x="1430598" y="765279"/>
                  </a:cubicBezTo>
                  <a:cubicBezTo>
                    <a:pt x="1083906" y="996705"/>
                    <a:pt x="563193" y="830427"/>
                    <a:pt x="243218" y="1097579"/>
                  </a:cubicBezTo>
                  <a:cubicBezTo>
                    <a:pt x="63620" y="1247529"/>
                    <a:pt x="0" y="1501521"/>
                    <a:pt x="20102" y="1734627"/>
                  </a:cubicBezTo>
                  <a:cubicBezTo>
                    <a:pt x="40205" y="1967733"/>
                    <a:pt x="131565" y="2187758"/>
                    <a:pt x="215291" y="2406235"/>
                  </a:cubicBezTo>
                  <a:cubicBezTo>
                    <a:pt x="299017" y="2624711"/>
                    <a:pt x="377184" y="2852254"/>
                    <a:pt x="368928" y="3086079"/>
                  </a:cubicBezTo>
                  <a:cubicBezTo>
                    <a:pt x="362900" y="3256754"/>
                    <a:pt x="310997" y="3422120"/>
                    <a:pt x="283999" y="3590754"/>
                  </a:cubicBezTo>
                  <a:cubicBezTo>
                    <a:pt x="257000" y="3759387"/>
                    <a:pt x="257812" y="3942783"/>
                    <a:pt x="347642" y="4088027"/>
                  </a:cubicBezTo>
                  <a:cubicBezTo>
                    <a:pt x="440151" y="4237603"/>
                    <a:pt x="609029" y="4319614"/>
                    <a:pt x="771424" y="4387121"/>
                  </a:cubicBezTo>
                  <a:cubicBezTo>
                    <a:pt x="1053243" y="4504272"/>
                    <a:pt x="1351777" y="4602770"/>
                    <a:pt x="1656685" y="4589446"/>
                  </a:cubicBezTo>
                  <a:cubicBezTo>
                    <a:pt x="1961591" y="4576123"/>
                    <a:pt x="2275861" y="4431515"/>
                    <a:pt x="2421358" y="4163223"/>
                  </a:cubicBezTo>
                  <a:cubicBezTo>
                    <a:pt x="2655053" y="3732294"/>
                    <a:pt x="2388209" y="3172284"/>
                    <a:pt x="2571656" y="2717683"/>
                  </a:cubicBezTo>
                  <a:cubicBezTo>
                    <a:pt x="2665220" y="2485823"/>
                    <a:pt x="2862908" y="2315251"/>
                    <a:pt x="3015930" y="2117522"/>
                  </a:cubicBezTo>
                  <a:cubicBezTo>
                    <a:pt x="3383087" y="1643097"/>
                    <a:pt x="3539861" y="881930"/>
                    <a:pt x="3154043" y="370565"/>
                  </a:cubicBezTo>
                  <a:close/>
                </a:path>
              </a:pathLst>
            </a:custGeom>
            <a:solidFill>
              <a:srgbClr val="DBEDFD"/>
            </a:solidFill>
            <a:ln w="12700">
              <a:solidFill>
                <a:srgbClr val="000000"/>
              </a:solidFill>
            </a:ln>
          </p:spPr>
        </p:sp>
        <p:sp>
          <p:nvSpPr>
            <p:cNvPr id="7" name="Freeform 7"/>
            <p:cNvSpPr/>
            <p:nvPr/>
          </p:nvSpPr>
          <p:spPr>
            <a:xfrm>
              <a:off x="2106" y="-6"/>
              <a:ext cx="3362886" cy="4572006"/>
            </a:xfrm>
            <a:custGeom>
              <a:avLst/>
              <a:gdLst/>
              <a:ahLst/>
              <a:cxnLst/>
              <a:rect l="l" t="t" r="r" b="b"/>
              <a:pathLst>
                <a:path w="3362886" h="4572006">
                  <a:moveTo>
                    <a:pt x="3362886" y="4572006"/>
                  </a:moveTo>
                  <a:lnTo>
                    <a:pt x="0" y="4572006"/>
                  </a:lnTo>
                  <a:lnTo>
                    <a:pt x="0" y="0"/>
                  </a:lnTo>
                  <a:lnTo>
                    <a:pt x="3362886" y="0"/>
                  </a:lnTo>
                  <a:lnTo>
                    <a:pt x="3362886" y="4572006"/>
                  </a:lnTo>
                  <a:close/>
                </a:path>
              </a:pathLst>
            </a:custGeom>
            <a:blipFill>
              <a:blip r:embed="rId4"/>
              <a:stretch>
                <a:fillRect l="-48" r="-48"/>
              </a:stretch>
            </a:blipFill>
          </p:spPr>
        </p:sp>
      </p:grpSp>
      <p:grpSp>
        <p:nvGrpSpPr>
          <p:cNvPr id="8" name="Group 8"/>
          <p:cNvGrpSpPr/>
          <p:nvPr/>
        </p:nvGrpSpPr>
        <p:grpSpPr>
          <a:xfrm>
            <a:off x="-3312665" y="1022801"/>
            <a:ext cx="14470349" cy="1492763"/>
            <a:chOff x="0" y="0"/>
            <a:chExt cx="3939507" cy="406400"/>
          </a:xfrm>
        </p:grpSpPr>
        <p:sp>
          <p:nvSpPr>
            <p:cNvPr id="9" name="Freeform 9"/>
            <p:cNvSpPr/>
            <p:nvPr/>
          </p:nvSpPr>
          <p:spPr>
            <a:xfrm>
              <a:off x="0" y="0"/>
              <a:ext cx="3939507" cy="406400"/>
            </a:xfrm>
            <a:custGeom>
              <a:avLst/>
              <a:gdLst/>
              <a:ahLst/>
              <a:cxnLst/>
              <a:rect l="l" t="t" r="r" b="b"/>
              <a:pathLst>
                <a:path w="3939507" h="406400">
                  <a:moveTo>
                    <a:pt x="3736307" y="0"/>
                  </a:moveTo>
                  <a:cubicBezTo>
                    <a:pt x="3848531" y="0"/>
                    <a:pt x="3939507" y="90976"/>
                    <a:pt x="3939507" y="203200"/>
                  </a:cubicBezTo>
                  <a:cubicBezTo>
                    <a:pt x="3939507" y="315424"/>
                    <a:pt x="3848531" y="406400"/>
                    <a:pt x="3736307"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10" name="TextBox 10"/>
            <p:cNvSpPr txBox="1"/>
            <p:nvPr/>
          </p:nvSpPr>
          <p:spPr>
            <a:xfrm>
              <a:off x="0" y="-28575"/>
              <a:ext cx="3939507" cy="434975"/>
            </a:xfrm>
            <a:prstGeom prst="rect">
              <a:avLst/>
            </a:prstGeom>
          </p:spPr>
          <p:txBody>
            <a:bodyPr lIns="50800" tIns="50800" rIns="50800" bIns="50800" rtlCol="0" anchor="ctr"/>
            <a:lstStyle/>
            <a:p>
              <a:pPr algn="ctr">
                <a:lnSpc>
                  <a:spcPts val="1885"/>
                </a:lnSpc>
              </a:pPr>
              <a:endParaRPr/>
            </a:p>
          </p:txBody>
        </p:sp>
      </p:grpSp>
      <p:sp>
        <p:nvSpPr>
          <p:cNvPr id="11" name="TextBox 11"/>
          <p:cNvSpPr txBox="1"/>
          <p:nvPr/>
        </p:nvSpPr>
        <p:spPr>
          <a:xfrm>
            <a:off x="552134" y="1467827"/>
            <a:ext cx="9942552" cy="1047736"/>
          </a:xfrm>
          <a:prstGeom prst="rect">
            <a:avLst/>
          </a:prstGeom>
        </p:spPr>
        <p:txBody>
          <a:bodyPr lIns="0" tIns="0" rIns="0" bIns="0" rtlCol="0" anchor="t">
            <a:spAutoFit/>
          </a:bodyPr>
          <a:lstStyle/>
          <a:p>
            <a:pPr marL="0" lvl="0" indent="0" algn="l">
              <a:lnSpc>
                <a:spcPts val="8024"/>
              </a:lnSpc>
              <a:spcBef>
                <a:spcPct val="0"/>
              </a:spcBef>
            </a:pPr>
            <a:r>
              <a:rPr lang="en-US" sz="7499" u="none" strike="noStrike">
                <a:solidFill>
                  <a:srgbClr val="5A798F"/>
                </a:solidFill>
                <a:latin typeface="Kenao Sans Serif"/>
              </a:rPr>
              <a:t>The ABC’s of Behavior</a:t>
            </a:r>
          </a:p>
        </p:txBody>
      </p:sp>
      <p:sp>
        <p:nvSpPr>
          <p:cNvPr id="12" name="TextBox 12"/>
          <p:cNvSpPr txBox="1"/>
          <p:nvPr/>
        </p:nvSpPr>
        <p:spPr>
          <a:xfrm>
            <a:off x="2717244" y="2953385"/>
            <a:ext cx="13987819" cy="6544945"/>
          </a:xfrm>
          <a:prstGeom prst="rect">
            <a:avLst/>
          </a:prstGeom>
        </p:spPr>
        <p:txBody>
          <a:bodyPr lIns="0" tIns="0" rIns="0" bIns="0" rtlCol="0" anchor="t">
            <a:spAutoFit/>
          </a:bodyPr>
          <a:lstStyle/>
          <a:p>
            <a:pPr>
              <a:lnSpc>
                <a:spcPts val="5179"/>
              </a:lnSpc>
            </a:pPr>
            <a:r>
              <a:rPr lang="en-US" sz="3699">
                <a:solidFill>
                  <a:srgbClr val="5A798F"/>
                </a:solidFill>
                <a:latin typeface="Canva Sans Bold"/>
              </a:rPr>
              <a:t>Antecedent </a:t>
            </a:r>
            <a:r>
              <a:rPr lang="en-US" sz="3699">
                <a:solidFill>
                  <a:srgbClr val="5A798F"/>
                </a:solidFill>
                <a:latin typeface="Canva Sans"/>
              </a:rPr>
              <a:t>(A) = What happened directly before the behavior</a:t>
            </a:r>
          </a:p>
          <a:p>
            <a:pPr>
              <a:lnSpc>
                <a:spcPts val="5179"/>
              </a:lnSpc>
            </a:pPr>
            <a:r>
              <a:rPr lang="en-US" sz="3699">
                <a:solidFill>
                  <a:srgbClr val="5A798F"/>
                </a:solidFill>
                <a:latin typeface="Canva Sans"/>
              </a:rPr>
              <a:t>ex: Told to turn off the TV</a:t>
            </a:r>
          </a:p>
          <a:p>
            <a:pPr>
              <a:lnSpc>
                <a:spcPts val="5179"/>
              </a:lnSpc>
            </a:pPr>
            <a:endParaRPr lang="en-US" sz="3699">
              <a:solidFill>
                <a:srgbClr val="5A798F"/>
              </a:solidFill>
              <a:latin typeface="Canva Sans"/>
            </a:endParaRPr>
          </a:p>
          <a:p>
            <a:pPr>
              <a:lnSpc>
                <a:spcPts val="5179"/>
              </a:lnSpc>
            </a:pPr>
            <a:r>
              <a:rPr lang="en-US" sz="3699">
                <a:solidFill>
                  <a:srgbClr val="5A798F"/>
                </a:solidFill>
                <a:latin typeface="Canva Sans Bold"/>
              </a:rPr>
              <a:t>Behavior</a:t>
            </a:r>
            <a:r>
              <a:rPr lang="en-US" sz="3699">
                <a:solidFill>
                  <a:srgbClr val="5A798F"/>
                </a:solidFill>
                <a:latin typeface="Canva Sans"/>
              </a:rPr>
              <a:t> (B) = What did your child do? </a:t>
            </a:r>
          </a:p>
          <a:p>
            <a:pPr>
              <a:lnSpc>
                <a:spcPts val="5179"/>
              </a:lnSpc>
            </a:pPr>
            <a:r>
              <a:rPr lang="en-US" sz="3699">
                <a:solidFill>
                  <a:srgbClr val="5A798F"/>
                </a:solidFill>
                <a:latin typeface="Canva Sans"/>
              </a:rPr>
              <a:t>ex: Scream, cry, throw the remote</a:t>
            </a:r>
          </a:p>
          <a:p>
            <a:pPr>
              <a:lnSpc>
                <a:spcPts val="5179"/>
              </a:lnSpc>
            </a:pPr>
            <a:endParaRPr lang="en-US" sz="3699">
              <a:solidFill>
                <a:srgbClr val="5A798F"/>
              </a:solidFill>
              <a:latin typeface="Canva Sans"/>
            </a:endParaRPr>
          </a:p>
          <a:p>
            <a:pPr>
              <a:lnSpc>
                <a:spcPts val="5179"/>
              </a:lnSpc>
            </a:pPr>
            <a:r>
              <a:rPr lang="en-US" sz="3699">
                <a:solidFill>
                  <a:srgbClr val="5A798F"/>
                </a:solidFill>
                <a:latin typeface="Canva Sans Bold"/>
              </a:rPr>
              <a:t>Consequence </a:t>
            </a:r>
            <a:r>
              <a:rPr lang="en-US" sz="3699">
                <a:solidFill>
                  <a:srgbClr val="5A798F"/>
                </a:solidFill>
                <a:latin typeface="Canva Sans"/>
              </a:rPr>
              <a:t>(C) = How did you react? </a:t>
            </a:r>
          </a:p>
          <a:p>
            <a:pPr>
              <a:lnSpc>
                <a:spcPts val="5179"/>
              </a:lnSpc>
            </a:pPr>
            <a:r>
              <a:rPr lang="en-US" sz="3699">
                <a:solidFill>
                  <a:srgbClr val="5A798F"/>
                </a:solidFill>
                <a:latin typeface="Canva Sans"/>
              </a:rPr>
              <a:t>ex: Yell, send to their room, ignore, eventually give in</a:t>
            </a:r>
          </a:p>
          <a:p>
            <a:pPr>
              <a:lnSpc>
                <a:spcPts val="5179"/>
              </a:lnSpc>
            </a:pPr>
            <a:endParaRPr lang="en-US" sz="3699">
              <a:solidFill>
                <a:srgbClr val="5A798F"/>
              </a:solidFill>
              <a:latin typeface="Canva Sans"/>
            </a:endParaRPr>
          </a:p>
          <a:p>
            <a:pPr>
              <a:lnSpc>
                <a:spcPts val="5179"/>
              </a:lnSpc>
              <a:spcBef>
                <a:spcPct val="0"/>
              </a:spcBef>
            </a:pPr>
            <a:endParaRPr lang="en-US" sz="3699">
              <a:solidFill>
                <a:srgbClr val="5A798F"/>
              </a:solidFill>
              <a:latin typeface="Canva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DF7F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3539305" y="-5317632"/>
            <a:ext cx="14092745" cy="9902503"/>
            <a:chOff x="0" y="0"/>
            <a:chExt cx="4572000" cy="3212592"/>
          </a:xfrm>
        </p:grpSpPr>
        <p:sp>
          <p:nvSpPr>
            <p:cNvPr id="3" name="Freeform 3"/>
            <p:cNvSpPr/>
            <p:nvPr/>
          </p:nvSpPr>
          <p:spPr>
            <a:xfrm>
              <a:off x="-40875" y="-15335"/>
              <a:ext cx="4793771" cy="3267781"/>
            </a:xfrm>
            <a:custGeom>
              <a:avLst/>
              <a:gdLst/>
              <a:ahLst/>
              <a:cxnLst/>
              <a:rect l="l" t="t" r="r" b="b"/>
              <a:pathLst>
                <a:path w="4793771" h="3267781">
                  <a:moveTo>
                    <a:pt x="3758476" y="2388987"/>
                  </a:moveTo>
                  <a:cubicBezTo>
                    <a:pt x="3777145" y="2379652"/>
                    <a:pt x="3795601" y="2369892"/>
                    <a:pt x="3813797" y="2359622"/>
                  </a:cubicBezTo>
                  <a:cubicBezTo>
                    <a:pt x="4346006" y="2059225"/>
                    <a:pt x="4793771" y="1415561"/>
                    <a:pt x="4539726" y="792606"/>
                  </a:cubicBezTo>
                  <a:cubicBezTo>
                    <a:pt x="4416115" y="489497"/>
                    <a:pt x="4124250" y="253294"/>
                    <a:pt x="3798022" y="226479"/>
                  </a:cubicBezTo>
                  <a:cubicBezTo>
                    <a:pt x="3416210" y="195095"/>
                    <a:pt x="3057000" y="433700"/>
                    <a:pt x="2673902" y="434869"/>
                  </a:cubicBezTo>
                  <a:cubicBezTo>
                    <a:pt x="2150947" y="436467"/>
                    <a:pt x="1697967" y="0"/>
                    <a:pt x="1175295" y="17260"/>
                  </a:cubicBezTo>
                  <a:cubicBezTo>
                    <a:pt x="926093" y="25490"/>
                    <a:pt x="686885" y="141037"/>
                    <a:pt x="505621" y="312257"/>
                  </a:cubicBezTo>
                  <a:cubicBezTo>
                    <a:pt x="324357" y="483477"/>
                    <a:pt x="198176" y="707277"/>
                    <a:pt x="117968" y="943375"/>
                  </a:cubicBezTo>
                  <a:cubicBezTo>
                    <a:pt x="33113" y="1193148"/>
                    <a:pt x="0" y="1477082"/>
                    <a:pt x="114600" y="1714681"/>
                  </a:cubicBezTo>
                  <a:cubicBezTo>
                    <a:pt x="225927" y="1945498"/>
                    <a:pt x="455959" y="2093480"/>
                    <a:pt x="684103" y="2210167"/>
                  </a:cubicBezTo>
                  <a:cubicBezTo>
                    <a:pt x="912247" y="2326854"/>
                    <a:pt x="1155656" y="2428529"/>
                    <a:pt x="1335979" y="2610604"/>
                  </a:cubicBezTo>
                  <a:cubicBezTo>
                    <a:pt x="1526733" y="2803211"/>
                    <a:pt x="1646549" y="3083819"/>
                    <a:pt x="1897397" y="3186566"/>
                  </a:cubicBezTo>
                  <a:cubicBezTo>
                    <a:pt x="2095678" y="3267781"/>
                    <a:pt x="2326648" y="3211079"/>
                    <a:pt x="2512645" y="3104699"/>
                  </a:cubicBezTo>
                  <a:cubicBezTo>
                    <a:pt x="2698634" y="2998322"/>
                    <a:pt x="2853882" y="2846534"/>
                    <a:pt x="3026221" y="2719221"/>
                  </a:cubicBezTo>
                  <a:cubicBezTo>
                    <a:pt x="3243833" y="2558464"/>
                    <a:pt x="3518795" y="2508816"/>
                    <a:pt x="3758476" y="2388987"/>
                  </a:cubicBezTo>
                  <a:close/>
                </a:path>
              </a:pathLst>
            </a:custGeom>
            <a:solidFill>
              <a:srgbClr val="DBEDFD"/>
            </a:solidFill>
            <a:ln w="12700">
              <a:solidFill>
                <a:srgbClr val="000000"/>
              </a:solidFill>
            </a:ln>
          </p:spPr>
        </p:sp>
        <p:sp>
          <p:nvSpPr>
            <p:cNvPr id="4" name="Freeform 4"/>
            <p:cNvSpPr/>
            <p:nvPr/>
          </p:nvSpPr>
          <p:spPr>
            <a:xfrm>
              <a:off x="0" y="0"/>
              <a:ext cx="4572000" cy="3212592"/>
            </a:xfrm>
            <a:custGeom>
              <a:avLst/>
              <a:gdLst/>
              <a:ahLst/>
              <a:cxnLst/>
              <a:rect l="l" t="t" r="r" b="b"/>
              <a:pathLst>
                <a:path w="4572000" h="3212592">
                  <a:moveTo>
                    <a:pt x="4572000" y="3212592"/>
                  </a:moveTo>
                  <a:lnTo>
                    <a:pt x="0" y="3212592"/>
                  </a:lnTo>
                  <a:lnTo>
                    <a:pt x="0" y="0"/>
                  </a:lnTo>
                  <a:lnTo>
                    <a:pt x="4572000" y="0"/>
                  </a:lnTo>
                  <a:lnTo>
                    <a:pt x="4572000" y="3212592"/>
                  </a:lnTo>
                  <a:close/>
                </a:path>
              </a:pathLst>
            </a:custGeom>
            <a:blipFill>
              <a:blip r:embed="rId3"/>
              <a:stretch>
                <a:fillRect l="-11" r="-11"/>
              </a:stretch>
            </a:blipFill>
          </p:spPr>
        </p:sp>
      </p:grpSp>
      <p:grpSp>
        <p:nvGrpSpPr>
          <p:cNvPr id="5" name="Group 5"/>
          <p:cNvGrpSpPr>
            <a:grpSpLocks noChangeAspect="1"/>
          </p:cNvGrpSpPr>
          <p:nvPr/>
        </p:nvGrpSpPr>
        <p:grpSpPr>
          <a:xfrm rot="-3490952">
            <a:off x="-2506889" y="5777821"/>
            <a:ext cx="6118046" cy="8312563"/>
            <a:chOff x="0" y="0"/>
            <a:chExt cx="3364992" cy="4572000"/>
          </a:xfrm>
        </p:grpSpPr>
        <p:sp>
          <p:nvSpPr>
            <p:cNvPr id="6" name="Freeform 6"/>
            <p:cNvSpPr/>
            <p:nvPr/>
          </p:nvSpPr>
          <p:spPr>
            <a:xfrm>
              <a:off x="-14430" y="-18654"/>
              <a:ext cx="3539861" cy="4602770"/>
            </a:xfrm>
            <a:custGeom>
              <a:avLst/>
              <a:gdLst/>
              <a:ahLst/>
              <a:cxnLst/>
              <a:rect l="l" t="t" r="r" b="b"/>
              <a:pathLst>
                <a:path w="3539861" h="4602770">
                  <a:moveTo>
                    <a:pt x="3154043" y="370565"/>
                  </a:moveTo>
                  <a:cubicBezTo>
                    <a:pt x="3149740" y="364861"/>
                    <a:pt x="3145370" y="359189"/>
                    <a:pt x="3140931" y="353551"/>
                  </a:cubicBezTo>
                  <a:cubicBezTo>
                    <a:pt x="3082392" y="279158"/>
                    <a:pt x="3014204" y="214094"/>
                    <a:pt x="2936275" y="160224"/>
                  </a:cubicBezTo>
                  <a:cubicBezTo>
                    <a:pt x="2823060" y="81962"/>
                    <a:pt x="2687194" y="34683"/>
                    <a:pt x="2550433" y="22062"/>
                  </a:cubicBezTo>
                  <a:cubicBezTo>
                    <a:pt x="2311401" y="0"/>
                    <a:pt x="2064469" y="85852"/>
                    <a:pt x="1890673" y="251441"/>
                  </a:cubicBezTo>
                  <a:cubicBezTo>
                    <a:pt x="1723562" y="410662"/>
                    <a:pt x="1622575" y="637131"/>
                    <a:pt x="1430598" y="765279"/>
                  </a:cubicBezTo>
                  <a:cubicBezTo>
                    <a:pt x="1083906" y="996705"/>
                    <a:pt x="563193" y="830427"/>
                    <a:pt x="243218" y="1097579"/>
                  </a:cubicBezTo>
                  <a:cubicBezTo>
                    <a:pt x="63620" y="1247529"/>
                    <a:pt x="0" y="1501521"/>
                    <a:pt x="20102" y="1734627"/>
                  </a:cubicBezTo>
                  <a:cubicBezTo>
                    <a:pt x="40205" y="1967733"/>
                    <a:pt x="131565" y="2187758"/>
                    <a:pt x="215291" y="2406235"/>
                  </a:cubicBezTo>
                  <a:cubicBezTo>
                    <a:pt x="299017" y="2624711"/>
                    <a:pt x="377184" y="2852254"/>
                    <a:pt x="368928" y="3086079"/>
                  </a:cubicBezTo>
                  <a:cubicBezTo>
                    <a:pt x="362900" y="3256754"/>
                    <a:pt x="310997" y="3422120"/>
                    <a:pt x="283999" y="3590754"/>
                  </a:cubicBezTo>
                  <a:cubicBezTo>
                    <a:pt x="257000" y="3759387"/>
                    <a:pt x="257812" y="3942783"/>
                    <a:pt x="347642" y="4088027"/>
                  </a:cubicBezTo>
                  <a:cubicBezTo>
                    <a:pt x="440151" y="4237603"/>
                    <a:pt x="609029" y="4319614"/>
                    <a:pt x="771424" y="4387121"/>
                  </a:cubicBezTo>
                  <a:cubicBezTo>
                    <a:pt x="1053243" y="4504272"/>
                    <a:pt x="1351777" y="4602770"/>
                    <a:pt x="1656685" y="4589446"/>
                  </a:cubicBezTo>
                  <a:cubicBezTo>
                    <a:pt x="1961591" y="4576123"/>
                    <a:pt x="2275861" y="4431515"/>
                    <a:pt x="2421358" y="4163223"/>
                  </a:cubicBezTo>
                  <a:cubicBezTo>
                    <a:pt x="2655053" y="3732294"/>
                    <a:pt x="2388209" y="3172284"/>
                    <a:pt x="2571656" y="2717683"/>
                  </a:cubicBezTo>
                  <a:cubicBezTo>
                    <a:pt x="2665220" y="2485823"/>
                    <a:pt x="2862908" y="2315251"/>
                    <a:pt x="3015930" y="2117522"/>
                  </a:cubicBezTo>
                  <a:cubicBezTo>
                    <a:pt x="3383087" y="1643097"/>
                    <a:pt x="3539861" y="881930"/>
                    <a:pt x="3154043" y="370565"/>
                  </a:cubicBezTo>
                  <a:close/>
                </a:path>
              </a:pathLst>
            </a:custGeom>
            <a:solidFill>
              <a:srgbClr val="DBEDFD"/>
            </a:solidFill>
            <a:ln w="12700">
              <a:solidFill>
                <a:srgbClr val="000000"/>
              </a:solidFill>
            </a:ln>
          </p:spPr>
        </p:sp>
        <p:sp>
          <p:nvSpPr>
            <p:cNvPr id="7" name="Freeform 7"/>
            <p:cNvSpPr/>
            <p:nvPr/>
          </p:nvSpPr>
          <p:spPr>
            <a:xfrm>
              <a:off x="2106" y="-6"/>
              <a:ext cx="3362886" cy="4572006"/>
            </a:xfrm>
            <a:custGeom>
              <a:avLst/>
              <a:gdLst/>
              <a:ahLst/>
              <a:cxnLst/>
              <a:rect l="l" t="t" r="r" b="b"/>
              <a:pathLst>
                <a:path w="3362886" h="4572006">
                  <a:moveTo>
                    <a:pt x="3362886" y="4572006"/>
                  </a:moveTo>
                  <a:lnTo>
                    <a:pt x="0" y="4572006"/>
                  </a:lnTo>
                  <a:lnTo>
                    <a:pt x="0" y="0"/>
                  </a:lnTo>
                  <a:lnTo>
                    <a:pt x="3362886" y="0"/>
                  </a:lnTo>
                  <a:lnTo>
                    <a:pt x="3362886" y="4572006"/>
                  </a:lnTo>
                  <a:close/>
                </a:path>
              </a:pathLst>
            </a:custGeom>
            <a:blipFill>
              <a:blip r:embed="rId4"/>
              <a:stretch>
                <a:fillRect l="-48" r="-48"/>
              </a:stretch>
            </a:blipFill>
          </p:spPr>
        </p:sp>
      </p:grpSp>
      <p:grpSp>
        <p:nvGrpSpPr>
          <p:cNvPr id="8" name="Group 8"/>
          <p:cNvGrpSpPr/>
          <p:nvPr/>
        </p:nvGrpSpPr>
        <p:grpSpPr>
          <a:xfrm>
            <a:off x="-3312665" y="1022801"/>
            <a:ext cx="14470349" cy="1492763"/>
            <a:chOff x="0" y="0"/>
            <a:chExt cx="3939507" cy="406400"/>
          </a:xfrm>
        </p:grpSpPr>
        <p:sp>
          <p:nvSpPr>
            <p:cNvPr id="9" name="Freeform 9"/>
            <p:cNvSpPr/>
            <p:nvPr/>
          </p:nvSpPr>
          <p:spPr>
            <a:xfrm>
              <a:off x="0" y="0"/>
              <a:ext cx="3939507" cy="406400"/>
            </a:xfrm>
            <a:custGeom>
              <a:avLst/>
              <a:gdLst/>
              <a:ahLst/>
              <a:cxnLst/>
              <a:rect l="l" t="t" r="r" b="b"/>
              <a:pathLst>
                <a:path w="3939507" h="406400">
                  <a:moveTo>
                    <a:pt x="3736307" y="0"/>
                  </a:moveTo>
                  <a:cubicBezTo>
                    <a:pt x="3848531" y="0"/>
                    <a:pt x="3939507" y="90976"/>
                    <a:pt x="3939507" y="203200"/>
                  </a:cubicBezTo>
                  <a:cubicBezTo>
                    <a:pt x="3939507" y="315424"/>
                    <a:pt x="3848531" y="406400"/>
                    <a:pt x="3736307"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10" name="TextBox 10"/>
            <p:cNvSpPr txBox="1"/>
            <p:nvPr/>
          </p:nvSpPr>
          <p:spPr>
            <a:xfrm>
              <a:off x="0" y="-28575"/>
              <a:ext cx="3939507" cy="434975"/>
            </a:xfrm>
            <a:prstGeom prst="rect">
              <a:avLst/>
            </a:prstGeom>
          </p:spPr>
          <p:txBody>
            <a:bodyPr lIns="50800" tIns="50800" rIns="50800" bIns="50800" rtlCol="0" anchor="ctr"/>
            <a:lstStyle/>
            <a:p>
              <a:pPr algn="ctr">
                <a:lnSpc>
                  <a:spcPts val="1885"/>
                </a:lnSpc>
              </a:pPr>
              <a:endParaRPr/>
            </a:p>
          </p:txBody>
        </p:sp>
      </p:grpSp>
      <p:sp>
        <p:nvSpPr>
          <p:cNvPr id="11" name="TextBox 11"/>
          <p:cNvSpPr txBox="1"/>
          <p:nvPr/>
        </p:nvSpPr>
        <p:spPr>
          <a:xfrm>
            <a:off x="552134" y="1467827"/>
            <a:ext cx="6214110" cy="1047736"/>
          </a:xfrm>
          <a:prstGeom prst="rect">
            <a:avLst/>
          </a:prstGeom>
        </p:spPr>
        <p:txBody>
          <a:bodyPr lIns="0" tIns="0" rIns="0" bIns="0" rtlCol="0" anchor="t">
            <a:spAutoFit/>
          </a:bodyPr>
          <a:lstStyle/>
          <a:p>
            <a:pPr marL="0" lvl="0" indent="0" algn="l">
              <a:lnSpc>
                <a:spcPts val="8024"/>
              </a:lnSpc>
              <a:spcBef>
                <a:spcPct val="0"/>
              </a:spcBef>
            </a:pPr>
            <a:r>
              <a:rPr lang="en-US" sz="7499">
                <a:solidFill>
                  <a:srgbClr val="5A798F"/>
                </a:solidFill>
                <a:latin typeface="Kenao Sans Serif"/>
              </a:rPr>
              <a:t>Setting Events</a:t>
            </a:r>
          </a:p>
        </p:txBody>
      </p:sp>
      <p:sp>
        <p:nvSpPr>
          <p:cNvPr id="12" name="TextBox 12"/>
          <p:cNvSpPr txBox="1"/>
          <p:nvPr/>
        </p:nvSpPr>
        <p:spPr>
          <a:xfrm>
            <a:off x="4731124" y="3672821"/>
            <a:ext cx="10631329" cy="1455421"/>
          </a:xfrm>
          <a:prstGeom prst="rect">
            <a:avLst/>
          </a:prstGeom>
        </p:spPr>
        <p:txBody>
          <a:bodyPr lIns="0" tIns="0" rIns="0" bIns="0" rtlCol="0" anchor="t">
            <a:spAutoFit/>
          </a:bodyPr>
          <a:lstStyle/>
          <a:p>
            <a:pPr>
              <a:lnSpc>
                <a:spcPts val="5879"/>
              </a:lnSpc>
            </a:pPr>
            <a:r>
              <a:rPr lang="en-US" sz="4199">
                <a:solidFill>
                  <a:srgbClr val="5A798F"/>
                </a:solidFill>
                <a:latin typeface="Canva Sans"/>
              </a:rPr>
              <a:t>There may not be an obvious antecedent </a:t>
            </a:r>
          </a:p>
          <a:p>
            <a:pPr>
              <a:lnSpc>
                <a:spcPts val="5879"/>
              </a:lnSpc>
              <a:spcBef>
                <a:spcPct val="0"/>
              </a:spcBef>
            </a:pPr>
            <a:r>
              <a:rPr lang="en-US" sz="4199">
                <a:solidFill>
                  <a:srgbClr val="5A798F"/>
                </a:solidFill>
                <a:latin typeface="Canva Sans"/>
              </a:rPr>
              <a:t>ex: Illness, bus ride, hard day at school</a:t>
            </a:r>
          </a:p>
        </p:txBody>
      </p:sp>
      <p:sp>
        <p:nvSpPr>
          <p:cNvPr id="13" name="TextBox 13"/>
          <p:cNvSpPr txBox="1"/>
          <p:nvPr/>
        </p:nvSpPr>
        <p:spPr>
          <a:xfrm>
            <a:off x="4731124" y="6045382"/>
            <a:ext cx="8572619" cy="1455421"/>
          </a:xfrm>
          <a:prstGeom prst="rect">
            <a:avLst/>
          </a:prstGeom>
        </p:spPr>
        <p:txBody>
          <a:bodyPr lIns="0" tIns="0" rIns="0" bIns="0" rtlCol="0" anchor="t">
            <a:spAutoFit/>
          </a:bodyPr>
          <a:lstStyle/>
          <a:p>
            <a:pPr>
              <a:lnSpc>
                <a:spcPts val="5879"/>
              </a:lnSpc>
            </a:pPr>
            <a:r>
              <a:rPr lang="en-US" sz="4199">
                <a:solidFill>
                  <a:srgbClr val="5A798F"/>
                </a:solidFill>
                <a:latin typeface="Canva Sans"/>
              </a:rPr>
              <a:t>There may be in underlining issue</a:t>
            </a:r>
          </a:p>
          <a:p>
            <a:pPr>
              <a:lnSpc>
                <a:spcPts val="5879"/>
              </a:lnSpc>
              <a:spcBef>
                <a:spcPct val="0"/>
              </a:spcBef>
            </a:pPr>
            <a:r>
              <a:rPr lang="en-US" sz="4199">
                <a:solidFill>
                  <a:srgbClr val="5A798F"/>
                </a:solidFill>
                <a:latin typeface="Canva Sans"/>
              </a:rPr>
              <a:t>ex: Diagnosis</a:t>
            </a:r>
          </a:p>
        </p:txBody>
      </p:sp>
      <p:sp>
        <p:nvSpPr>
          <p:cNvPr id="14" name="Freeform 14"/>
          <p:cNvSpPr/>
          <p:nvPr/>
        </p:nvSpPr>
        <p:spPr>
          <a:xfrm>
            <a:off x="3258201" y="5882459"/>
            <a:ext cx="1031251" cy="1625181"/>
          </a:xfrm>
          <a:custGeom>
            <a:avLst/>
            <a:gdLst/>
            <a:ahLst/>
            <a:cxnLst/>
            <a:rect l="l" t="t" r="r" b="b"/>
            <a:pathLst>
              <a:path w="1031251" h="1625181">
                <a:moveTo>
                  <a:pt x="0" y="0"/>
                </a:moveTo>
                <a:lnTo>
                  <a:pt x="1031251" y="0"/>
                </a:lnTo>
                <a:lnTo>
                  <a:pt x="1031251" y="1625181"/>
                </a:lnTo>
                <a:lnTo>
                  <a:pt x="0" y="16251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a:off x="3258201" y="3626040"/>
            <a:ext cx="1031251" cy="1625181"/>
          </a:xfrm>
          <a:custGeom>
            <a:avLst/>
            <a:gdLst/>
            <a:ahLst/>
            <a:cxnLst/>
            <a:rect l="l" t="t" r="r" b="b"/>
            <a:pathLst>
              <a:path w="1031251" h="1625181">
                <a:moveTo>
                  <a:pt x="0" y="0"/>
                </a:moveTo>
                <a:lnTo>
                  <a:pt x="1031251" y="0"/>
                </a:lnTo>
                <a:lnTo>
                  <a:pt x="1031251" y="1625182"/>
                </a:lnTo>
                <a:lnTo>
                  <a:pt x="0" y="16251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F7FF"/>
        </a:solidFill>
        <a:effectLst/>
      </p:bgPr>
    </p:bg>
    <p:spTree>
      <p:nvGrpSpPr>
        <p:cNvPr id="1" name=""/>
        <p:cNvGrpSpPr/>
        <p:nvPr/>
      </p:nvGrpSpPr>
      <p:grpSpPr>
        <a:xfrm>
          <a:off x="0" y="0"/>
          <a:ext cx="0" cy="0"/>
          <a:chOff x="0" y="0"/>
          <a:chExt cx="0" cy="0"/>
        </a:xfrm>
      </p:grpSpPr>
      <p:grpSp>
        <p:nvGrpSpPr>
          <p:cNvPr id="2" name="Group 2"/>
          <p:cNvGrpSpPr/>
          <p:nvPr/>
        </p:nvGrpSpPr>
        <p:grpSpPr>
          <a:xfrm>
            <a:off x="-3312665" y="1022801"/>
            <a:ext cx="14470349" cy="1492763"/>
            <a:chOff x="0" y="0"/>
            <a:chExt cx="3939507" cy="406400"/>
          </a:xfrm>
        </p:grpSpPr>
        <p:sp>
          <p:nvSpPr>
            <p:cNvPr id="3" name="Freeform 3"/>
            <p:cNvSpPr/>
            <p:nvPr/>
          </p:nvSpPr>
          <p:spPr>
            <a:xfrm>
              <a:off x="0" y="0"/>
              <a:ext cx="3939507" cy="406400"/>
            </a:xfrm>
            <a:custGeom>
              <a:avLst/>
              <a:gdLst/>
              <a:ahLst/>
              <a:cxnLst/>
              <a:rect l="l" t="t" r="r" b="b"/>
              <a:pathLst>
                <a:path w="3939507" h="406400">
                  <a:moveTo>
                    <a:pt x="3736307" y="0"/>
                  </a:moveTo>
                  <a:cubicBezTo>
                    <a:pt x="3848531" y="0"/>
                    <a:pt x="3939507" y="90976"/>
                    <a:pt x="3939507" y="203200"/>
                  </a:cubicBezTo>
                  <a:cubicBezTo>
                    <a:pt x="3939507" y="315424"/>
                    <a:pt x="3848531" y="406400"/>
                    <a:pt x="3736307"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4" name="TextBox 4"/>
            <p:cNvSpPr txBox="1"/>
            <p:nvPr/>
          </p:nvSpPr>
          <p:spPr>
            <a:xfrm>
              <a:off x="0" y="-28575"/>
              <a:ext cx="3939507" cy="434975"/>
            </a:xfrm>
            <a:prstGeom prst="rect">
              <a:avLst/>
            </a:prstGeom>
          </p:spPr>
          <p:txBody>
            <a:bodyPr lIns="50800" tIns="50800" rIns="50800" bIns="50800" rtlCol="0" anchor="ctr"/>
            <a:lstStyle/>
            <a:p>
              <a:pPr algn="ctr">
                <a:lnSpc>
                  <a:spcPts val="1885"/>
                </a:lnSpc>
              </a:pPr>
              <a:endParaRPr/>
            </a:p>
          </p:txBody>
        </p:sp>
      </p:grpSp>
      <p:sp>
        <p:nvSpPr>
          <p:cNvPr id="5" name="TextBox 5"/>
          <p:cNvSpPr txBox="1"/>
          <p:nvPr/>
        </p:nvSpPr>
        <p:spPr>
          <a:xfrm>
            <a:off x="684010" y="1288176"/>
            <a:ext cx="6477000" cy="1047736"/>
          </a:xfrm>
          <a:prstGeom prst="rect">
            <a:avLst/>
          </a:prstGeom>
        </p:spPr>
        <p:txBody>
          <a:bodyPr lIns="0" tIns="0" rIns="0" bIns="0" rtlCol="0" anchor="t">
            <a:spAutoFit/>
          </a:bodyPr>
          <a:lstStyle/>
          <a:p>
            <a:pPr marL="0" lvl="0" indent="0" algn="l">
              <a:lnSpc>
                <a:spcPts val="8024"/>
              </a:lnSpc>
              <a:spcBef>
                <a:spcPct val="0"/>
              </a:spcBef>
            </a:pPr>
            <a:r>
              <a:rPr lang="en-US" sz="7499">
                <a:solidFill>
                  <a:srgbClr val="5A798F"/>
                </a:solidFill>
                <a:latin typeface="Kenao Sans Serif"/>
              </a:rPr>
              <a:t>Reinforcement </a:t>
            </a:r>
          </a:p>
        </p:txBody>
      </p:sp>
      <p:sp>
        <p:nvSpPr>
          <p:cNvPr id="6" name="TextBox 6"/>
          <p:cNvSpPr txBox="1"/>
          <p:nvPr/>
        </p:nvSpPr>
        <p:spPr>
          <a:xfrm>
            <a:off x="1881831" y="2636768"/>
            <a:ext cx="15969514" cy="5913121"/>
          </a:xfrm>
          <a:prstGeom prst="rect">
            <a:avLst/>
          </a:prstGeom>
        </p:spPr>
        <p:txBody>
          <a:bodyPr lIns="0" tIns="0" rIns="0" bIns="0" rtlCol="0" anchor="t">
            <a:spAutoFit/>
          </a:bodyPr>
          <a:lstStyle/>
          <a:p>
            <a:pPr>
              <a:lnSpc>
                <a:spcPts val="5879"/>
              </a:lnSpc>
            </a:pPr>
            <a:r>
              <a:rPr lang="en-US" sz="4199">
                <a:solidFill>
                  <a:srgbClr val="5A798F"/>
                </a:solidFill>
                <a:latin typeface="Canva Sans"/>
              </a:rPr>
              <a:t>Increases the future likelihood of the behavior occurring</a:t>
            </a:r>
          </a:p>
          <a:p>
            <a:pPr>
              <a:lnSpc>
                <a:spcPts val="5879"/>
              </a:lnSpc>
            </a:pPr>
            <a:endParaRPr lang="en-US" sz="4199">
              <a:solidFill>
                <a:srgbClr val="5A798F"/>
              </a:solidFill>
              <a:latin typeface="Canva Sans"/>
            </a:endParaRPr>
          </a:p>
          <a:p>
            <a:pPr>
              <a:lnSpc>
                <a:spcPts val="5879"/>
              </a:lnSpc>
            </a:pPr>
            <a:r>
              <a:rPr lang="en-US" sz="4199">
                <a:solidFill>
                  <a:srgbClr val="5A798F"/>
                </a:solidFill>
                <a:latin typeface="Canva Sans"/>
              </a:rPr>
              <a:t>We want to “reinforce” appropriate behaviors - this </a:t>
            </a:r>
            <a:r>
              <a:rPr lang="en-US" sz="4199" u="sng">
                <a:solidFill>
                  <a:srgbClr val="5A798F"/>
                </a:solidFill>
                <a:latin typeface="Canva Sans"/>
              </a:rPr>
              <a:t>teaches</a:t>
            </a:r>
            <a:r>
              <a:rPr lang="en-US" sz="4199">
                <a:solidFill>
                  <a:srgbClr val="5A798F"/>
                </a:solidFill>
                <a:latin typeface="Canva Sans"/>
              </a:rPr>
              <a:t> them!  </a:t>
            </a:r>
          </a:p>
          <a:p>
            <a:pPr>
              <a:lnSpc>
                <a:spcPts val="5879"/>
              </a:lnSpc>
            </a:pPr>
            <a:endParaRPr lang="en-US" sz="4199">
              <a:solidFill>
                <a:srgbClr val="5A798F"/>
              </a:solidFill>
              <a:latin typeface="Canva Sans"/>
            </a:endParaRPr>
          </a:p>
          <a:p>
            <a:pPr>
              <a:lnSpc>
                <a:spcPts val="5879"/>
              </a:lnSpc>
            </a:pPr>
            <a:r>
              <a:rPr lang="en-US" sz="4199">
                <a:solidFill>
                  <a:srgbClr val="5A798F"/>
                </a:solidFill>
                <a:latin typeface="Canva Sans"/>
              </a:rPr>
              <a:t> ex: Your child eats all their dinner, they get desert! </a:t>
            </a:r>
          </a:p>
          <a:p>
            <a:pPr>
              <a:lnSpc>
                <a:spcPts val="5879"/>
              </a:lnSpc>
            </a:pPr>
            <a:r>
              <a:rPr lang="en-US" sz="4199">
                <a:solidFill>
                  <a:srgbClr val="5A798F"/>
                </a:solidFill>
                <a:latin typeface="Canva Sans"/>
              </a:rPr>
              <a:t>Big hugs and “good job” after they put their dishes in the sink.</a:t>
            </a:r>
          </a:p>
          <a:p>
            <a:pPr>
              <a:lnSpc>
                <a:spcPts val="5879"/>
              </a:lnSpc>
              <a:spcBef>
                <a:spcPct val="0"/>
              </a:spcBef>
            </a:pPr>
            <a:r>
              <a:rPr lang="en-US" sz="4199">
                <a:solidFill>
                  <a:srgbClr val="5A798F"/>
                </a:solidFill>
                <a:latin typeface="Canva Sans"/>
              </a:rPr>
              <a:t>They clean their room, they have 20 mins on the iPad</a:t>
            </a:r>
          </a:p>
        </p:txBody>
      </p:sp>
      <p:grpSp>
        <p:nvGrpSpPr>
          <p:cNvPr id="7" name="Group 7"/>
          <p:cNvGrpSpPr>
            <a:grpSpLocks noChangeAspect="1"/>
          </p:cNvGrpSpPr>
          <p:nvPr/>
        </p:nvGrpSpPr>
        <p:grpSpPr>
          <a:xfrm>
            <a:off x="13539305" y="-5317632"/>
            <a:ext cx="14092745" cy="9902503"/>
            <a:chOff x="0" y="0"/>
            <a:chExt cx="4572000" cy="3212592"/>
          </a:xfrm>
        </p:grpSpPr>
        <p:sp>
          <p:nvSpPr>
            <p:cNvPr id="8" name="Freeform 8"/>
            <p:cNvSpPr/>
            <p:nvPr/>
          </p:nvSpPr>
          <p:spPr>
            <a:xfrm>
              <a:off x="-40875" y="-15335"/>
              <a:ext cx="4793771" cy="3267781"/>
            </a:xfrm>
            <a:custGeom>
              <a:avLst/>
              <a:gdLst/>
              <a:ahLst/>
              <a:cxnLst/>
              <a:rect l="l" t="t" r="r" b="b"/>
              <a:pathLst>
                <a:path w="4793771" h="3267781">
                  <a:moveTo>
                    <a:pt x="3758476" y="2388987"/>
                  </a:moveTo>
                  <a:cubicBezTo>
                    <a:pt x="3777145" y="2379652"/>
                    <a:pt x="3795601" y="2369892"/>
                    <a:pt x="3813797" y="2359622"/>
                  </a:cubicBezTo>
                  <a:cubicBezTo>
                    <a:pt x="4346006" y="2059225"/>
                    <a:pt x="4793771" y="1415561"/>
                    <a:pt x="4539726" y="792606"/>
                  </a:cubicBezTo>
                  <a:cubicBezTo>
                    <a:pt x="4416115" y="489497"/>
                    <a:pt x="4124250" y="253294"/>
                    <a:pt x="3798022" y="226479"/>
                  </a:cubicBezTo>
                  <a:cubicBezTo>
                    <a:pt x="3416210" y="195095"/>
                    <a:pt x="3057000" y="433700"/>
                    <a:pt x="2673902" y="434869"/>
                  </a:cubicBezTo>
                  <a:cubicBezTo>
                    <a:pt x="2150947" y="436467"/>
                    <a:pt x="1697967" y="0"/>
                    <a:pt x="1175295" y="17260"/>
                  </a:cubicBezTo>
                  <a:cubicBezTo>
                    <a:pt x="926093" y="25490"/>
                    <a:pt x="686885" y="141037"/>
                    <a:pt x="505621" y="312257"/>
                  </a:cubicBezTo>
                  <a:cubicBezTo>
                    <a:pt x="324357" y="483477"/>
                    <a:pt x="198176" y="707277"/>
                    <a:pt x="117968" y="943375"/>
                  </a:cubicBezTo>
                  <a:cubicBezTo>
                    <a:pt x="33113" y="1193148"/>
                    <a:pt x="0" y="1477082"/>
                    <a:pt x="114600" y="1714681"/>
                  </a:cubicBezTo>
                  <a:cubicBezTo>
                    <a:pt x="225927" y="1945498"/>
                    <a:pt x="455959" y="2093480"/>
                    <a:pt x="684103" y="2210167"/>
                  </a:cubicBezTo>
                  <a:cubicBezTo>
                    <a:pt x="912247" y="2326854"/>
                    <a:pt x="1155656" y="2428529"/>
                    <a:pt x="1335979" y="2610604"/>
                  </a:cubicBezTo>
                  <a:cubicBezTo>
                    <a:pt x="1526733" y="2803211"/>
                    <a:pt x="1646549" y="3083819"/>
                    <a:pt x="1897397" y="3186566"/>
                  </a:cubicBezTo>
                  <a:cubicBezTo>
                    <a:pt x="2095678" y="3267781"/>
                    <a:pt x="2326648" y="3211079"/>
                    <a:pt x="2512645" y="3104699"/>
                  </a:cubicBezTo>
                  <a:cubicBezTo>
                    <a:pt x="2698634" y="2998322"/>
                    <a:pt x="2853882" y="2846534"/>
                    <a:pt x="3026221" y="2719221"/>
                  </a:cubicBezTo>
                  <a:cubicBezTo>
                    <a:pt x="3243833" y="2558464"/>
                    <a:pt x="3518795" y="2508816"/>
                    <a:pt x="3758476" y="2388987"/>
                  </a:cubicBezTo>
                  <a:close/>
                </a:path>
              </a:pathLst>
            </a:custGeom>
            <a:solidFill>
              <a:srgbClr val="DBEDFD"/>
            </a:solidFill>
            <a:ln w="12700">
              <a:solidFill>
                <a:srgbClr val="000000"/>
              </a:solidFill>
            </a:ln>
          </p:spPr>
        </p:sp>
        <p:sp>
          <p:nvSpPr>
            <p:cNvPr id="9" name="Freeform 9"/>
            <p:cNvSpPr/>
            <p:nvPr/>
          </p:nvSpPr>
          <p:spPr>
            <a:xfrm>
              <a:off x="0" y="0"/>
              <a:ext cx="4572000" cy="3212592"/>
            </a:xfrm>
            <a:custGeom>
              <a:avLst/>
              <a:gdLst/>
              <a:ahLst/>
              <a:cxnLst/>
              <a:rect l="l" t="t" r="r" b="b"/>
              <a:pathLst>
                <a:path w="4572000" h="3212592">
                  <a:moveTo>
                    <a:pt x="4572000" y="3212592"/>
                  </a:moveTo>
                  <a:lnTo>
                    <a:pt x="0" y="3212592"/>
                  </a:lnTo>
                  <a:lnTo>
                    <a:pt x="0" y="0"/>
                  </a:lnTo>
                  <a:lnTo>
                    <a:pt x="4572000" y="0"/>
                  </a:lnTo>
                  <a:lnTo>
                    <a:pt x="4572000" y="3212592"/>
                  </a:lnTo>
                  <a:close/>
                </a:path>
              </a:pathLst>
            </a:custGeom>
            <a:blipFill>
              <a:blip r:embed="rId3"/>
              <a:stretch>
                <a:fillRect l="-11" r="-11"/>
              </a:stretch>
            </a:blipFill>
          </p:spPr>
        </p:sp>
      </p:grpSp>
      <p:grpSp>
        <p:nvGrpSpPr>
          <p:cNvPr id="10" name="Group 10"/>
          <p:cNvGrpSpPr>
            <a:grpSpLocks noChangeAspect="1"/>
          </p:cNvGrpSpPr>
          <p:nvPr/>
        </p:nvGrpSpPr>
        <p:grpSpPr>
          <a:xfrm rot="-3490952">
            <a:off x="-2506889" y="5777821"/>
            <a:ext cx="6118046" cy="8312563"/>
            <a:chOff x="0" y="0"/>
            <a:chExt cx="3364992" cy="4572000"/>
          </a:xfrm>
        </p:grpSpPr>
        <p:sp>
          <p:nvSpPr>
            <p:cNvPr id="11" name="Freeform 11"/>
            <p:cNvSpPr/>
            <p:nvPr/>
          </p:nvSpPr>
          <p:spPr>
            <a:xfrm>
              <a:off x="-14430" y="-18654"/>
              <a:ext cx="3539861" cy="4602770"/>
            </a:xfrm>
            <a:custGeom>
              <a:avLst/>
              <a:gdLst/>
              <a:ahLst/>
              <a:cxnLst/>
              <a:rect l="l" t="t" r="r" b="b"/>
              <a:pathLst>
                <a:path w="3539861" h="4602770">
                  <a:moveTo>
                    <a:pt x="3154043" y="370565"/>
                  </a:moveTo>
                  <a:cubicBezTo>
                    <a:pt x="3149740" y="364861"/>
                    <a:pt x="3145370" y="359189"/>
                    <a:pt x="3140931" y="353551"/>
                  </a:cubicBezTo>
                  <a:cubicBezTo>
                    <a:pt x="3082392" y="279158"/>
                    <a:pt x="3014204" y="214094"/>
                    <a:pt x="2936275" y="160224"/>
                  </a:cubicBezTo>
                  <a:cubicBezTo>
                    <a:pt x="2823060" y="81962"/>
                    <a:pt x="2687194" y="34683"/>
                    <a:pt x="2550433" y="22062"/>
                  </a:cubicBezTo>
                  <a:cubicBezTo>
                    <a:pt x="2311401" y="0"/>
                    <a:pt x="2064469" y="85852"/>
                    <a:pt x="1890673" y="251441"/>
                  </a:cubicBezTo>
                  <a:cubicBezTo>
                    <a:pt x="1723562" y="410662"/>
                    <a:pt x="1622575" y="637131"/>
                    <a:pt x="1430598" y="765279"/>
                  </a:cubicBezTo>
                  <a:cubicBezTo>
                    <a:pt x="1083906" y="996705"/>
                    <a:pt x="563193" y="830427"/>
                    <a:pt x="243218" y="1097579"/>
                  </a:cubicBezTo>
                  <a:cubicBezTo>
                    <a:pt x="63620" y="1247529"/>
                    <a:pt x="0" y="1501521"/>
                    <a:pt x="20102" y="1734627"/>
                  </a:cubicBezTo>
                  <a:cubicBezTo>
                    <a:pt x="40205" y="1967733"/>
                    <a:pt x="131565" y="2187758"/>
                    <a:pt x="215291" y="2406235"/>
                  </a:cubicBezTo>
                  <a:cubicBezTo>
                    <a:pt x="299017" y="2624711"/>
                    <a:pt x="377184" y="2852254"/>
                    <a:pt x="368928" y="3086079"/>
                  </a:cubicBezTo>
                  <a:cubicBezTo>
                    <a:pt x="362900" y="3256754"/>
                    <a:pt x="310997" y="3422120"/>
                    <a:pt x="283999" y="3590754"/>
                  </a:cubicBezTo>
                  <a:cubicBezTo>
                    <a:pt x="257000" y="3759387"/>
                    <a:pt x="257812" y="3942783"/>
                    <a:pt x="347642" y="4088027"/>
                  </a:cubicBezTo>
                  <a:cubicBezTo>
                    <a:pt x="440151" y="4237603"/>
                    <a:pt x="609029" y="4319614"/>
                    <a:pt x="771424" y="4387121"/>
                  </a:cubicBezTo>
                  <a:cubicBezTo>
                    <a:pt x="1053243" y="4504272"/>
                    <a:pt x="1351777" y="4602770"/>
                    <a:pt x="1656685" y="4589446"/>
                  </a:cubicBezTo>
                  <a:cubicBezTo>
                    <a:pt x="1961591" y="4576123"/>
                    <a:pt x="2275861" y="4431515"/>
                    <a:pt x="2421358" y="4163223"/>
                  </a:cubicBezTo>
                  <a:cubicBezTo>
                    <a:pt x="2655053" y="3732294"/>
                    <a:pt x="2388209" y="3172284"/>
                    <a:pt x="2571656" y="2717683"/>
                  </a:cubicBezTo>
                  <a:cubicBezTo>
                    <a:pt x="2665220" y="2485823"/>
                    <a:pt x="2862908" y="2315251"/>
                    <a:pt x="3015930" y="2117522"/>
                  </a:cubicBezTo>
                  <a:cubicBezTo>
                    <a:pt x="3383087" y="1643097"/>
                    <a:pt x="3539861" y="881930"/>
                    <a:pt x="3154043" y="370565"/>
                  </a:cubicBezTo>
                  <a:close/>
                </a:path>
              </a:pathLst>
            </a:custGeom>
            <a:solidFill>
              <a:srgbClr val="DBEDFD"/>
            </a:solidFill>
            <a:ln w="12700">
              <a:solidFill>
                <a:srgbClr val="000000"/>
              </a:solidFill>
            </a:ln>
          </p:spPr>
        </p:sp>
        <p:sp>
          <p:nvSpPr>
            <p:cNvPr id="12" name="Freeform 12"/>
            <p:cNvSpPr/>
            <p:nvPr/>
          </p:nvSpPr>
          <p:spPr>
            <a:xfrm>
              <a:off x="2106" y="-6"/>
              <a:ext cx="3362886" cy="4572006"/>
            </a:xfrm>
            <a:custGeom>
              <a:avLst/>
              <a:gdLst/>
              <a:ahLst/>
              <a:cxnLst/>
              <a:rect l="l" t="t" r="r" b="b"/>
              <a:pathLst>
                <a:path w="3362886" h="4572006">
                  <a:moveTo>
                    <a:pt x="3362886" y="4572006"/>
                  </a:moveTo>
                  <a:lnTo>
                    <a:pt x="0" y="4572006"/>
                  </a:lnTo>
                  <a:lnTo>
                    <a:pt x="0" y="0"/>
                  </a:lnTo>
                  <a:lnTo>
                    <a:pt x="3362886" y="0"/>
                  </a:lnTo>
                  <a:lnTo>
                    <a:pt x="3362886" y="4572006"/>
                  </a:lnTo>
                  <a:close/>
                </a:path>
              </a:pathLst>
            </a:custGeom>
            <a:blipFill>
              <a:blip r:embed="rId4"/>
              <a:stretch>
                <a:fillRect l="-48" r="-48"/>
              </a:stretch>
            </a:blipFill>
          </p:spPr>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DF7FF"/>
        </a:solidFill>
        <a:effectLst/>
      </p:bgPr>
    </p:bg>
    <p:spTree>
      <p:nvGrpSpPr>
        <p:cNvPr id="1" name=""/>
        <p:cNvGrpSpPr/>
        <p:nvPr/>
      </p:nvGrpSpPr>
      <p:grpSpPr>
        <a:xfrm>
          <a:off x="0" y="0"/>
          <a:ext cx="0" cy="0"/>
          <a:chOff x="0" y="0"/>
          <a:chExt cx="0" cy="0"/>
        </a:xfrm>
      </p:grpSpPr>
      <p:grpSp>
        <p:nvGrpSpPr>
          <p:cNvPr id="2" name="Group 2"/>
          <p:cNvGrpSpPr/>
          <p:nvPr/>
        </p:nvGrpSpPr>
        <p:grpSpPr>
          <a:xfrm>
            <a:off x="-3312665" y="1022801"/>
            <a:ext cx="14470349" cy="1492763"/>
            <a:chOff x="0" y="0"/>
            <a:chExt cx="3939507" cy="406400"/>
          </a:xfrm>
        </p:grpSpPr>
        <p:sp>
          <p:nvSpPr>
            <p:cNvPr id="3" name="Freeform 3"/>
            <p:cNvSpPr/>
            <p:nvPr/>
          </p:nvSpPr>
          <p:spPr>
            <a:xfrm>
              <a:off x="0" y="0"/>
              <a:ext cx="3939507" cy="406400"/>
            </a:xfrm>
            <a:custGeom>
              <a:avLst/>
              <a:gdLst/>
              <a:ahLst/>
              <a:cxnLst/>
              <a:rect l="l" t="t" r="r" b="b"/>
              <a:pathLst>
                <a:path w="3939507" h="406400">
                  <a:moveTo>
                    <a:pt x="3736307" y="0"/>
                  </a:moveTo>
                  <a:cubicBezTo>
                    <a:pt x="3848531" y="0"/>
                    <a:pt x="3939507" y="90976"/>
                    <a:pt x="3939507" y="203200"/>
                  </a:cubicBezTo>
                  <a:cubicBezTo>
                    <a:pt x="3939507" y="315424"/>
                    <a:pt x="3848531" y="406400"/>
                    <a:pt x="3736307"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4" name="TextBox 4"/>
            <p:cNvSpPr txBox="1"/>
            <p:nvPr/>
          </p:nvSpPr>
          <p:spPr>
            <a:xfrm>
              <a:off x="0" y="-28575"/>
              <a:ext cx="3939507" cy="434975"/>
            </a:xfrm>
            <a:prstGeom prst="rect">
              <a:avLst/>
            </a:prstGeom>
          </p:spPr>
          <p:txBody>
            <a:bodyPr lIns="50800" tIns="50800" rIns="50800" bIns="50800" rtlCol="0" anchor="ctr"/>
            <a:lstStyle/>
            <a:p>
              <a:pPr algn="ctr">
                <a:lnSpc>
                  <a:spcPts val="1885"/>
                </a:lnSpc>
              </a:pPr>
              <a:endParaRPr/>
            </a:p>
          </p:txBody>
        </p:sp>
      </p:grpSp>
      <p:sp>
        <p:nvSpPr>
          <p:cNvPr id="5" name="TextBox 5"/>
          <p:cNvSpPr txBox="1"/>
          <p:nvPr/>
        </p:nvSpPr>
        <p:spPr>
          <a:xfrm>
            <a:off x="552134" y="1467827"/>
            <a:ext cx="8824556" cy="1047736"/>
          </a:xfrm>
          <a:prstGeom prst="rect">
            <a:avLst/>
          </a:prstGeom>
        </p:spPr>
        <p:txBody>
          <a:bodyPr lIns="0" tIns="0" rIns="0" bIns="0" rtlCol="0" anchor="t">
            <a:spAutoFit/>
          </a:bodyPr>
          <a:lstStyle/>
          <a:p>
            <a:pPr marL="0" lvl="0" indent="0" algn="l">
              <a:lnSpc>
                <a:spcPts val="8024"/>
              </a:lnSpc>
              <a:spcBef>
                <a:spcPct val="0"/>
              </a:spcBef>
            </a:pPr>
            <a:r>
              <a:rPr lang="en-US" sz="7499">
                <a:solidFill>
                  <a:srgbClr val="5A798F"/>
                </a:solidFill>
                <a:latin typeface="Kenao Sans Serif"/>
              </a:rPr>
              <a:t>Proactive Strategies</a:t>
            </a:r>
          </a:p>
        </p:txBody>
      </p:sp>
      <p:sp>
        <p:nvSpPr>
          <p:cNvPr id="6" name="Freeform 6"/>
          <p:cNvSpPr/>
          <p:nvPr/>
        </p:nvSpPr>
        <p:spPr>
          <a:xfrm>
            <a:off x="2633575" y="3837334"/>
            <a:ext cx="528692" cy="528692"/>
          </a:xfrm>
          <a:custGeom>
            <a:avLst/>
            <a:gdLst/>
            <a:ahLst/>
            <a:cxnLst/>
            <a:rect l="l" t="t" r="r" b="b"/>
            <a:pathLst>
              <a:path w="528692" h="528692">
                <a:moveTo>
                  <a:pt x="0" y="0"/>
                </a:moveTo>
                <a:lnTo>
                  <a:pt x="528692" y="0"/>
                </a:lnTo>
                <a:lnTo>
                  <a:pt x="528692" y="528691"/>
                </a:lnTo>
                <a:lnTo>
                  <a:pt x="0" y="5286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2633575" y="6018420"/>
            <a:ext cx="528692" cy="528692"/>
          </a:xfrm>
          <a:custGeom>
            <a:avLst/>
            <a:gdLst/>
            <a:ahLst/>
            <a:cxnLst/>
            <a:rect l="l" t="t" r="r" b="b"/>
            <a:pathLst>
              <a:path w="528692" h="528692">
                <a:moveTo>
                  <a:pt x="0" y="0"/>
                </a:moveTo>
                <a:lnTo>
                  <a:pt x="528692" y="0"/>
                </a:lnTo>
                <a:lnTo>
                  <a:pt x="528692" y="528691"/>
                </a:lnTo>
                <a:lnTo>
                  <a:pt x="0" y="5286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2633575" y="7107022"/>
            <a:ext cx="528692" cy="528692"/>
          </a:xfrm>
          <a:custGeom>
            <a:avLst/>
            <a:gdLst/>
            <a:ahLst/>
            <a:cxnLst/>
            <a:rect l="l" t="t" r="r" b="b"/>
            <a:pathLst>
              <a:path w="528692" h="528692">
                <a:moveTo>
                  <a:pt x="0" y="0"/>
                </a:moveTo>
                <a:lnTo>
                  <a:pt x="528692" y="0"/>
                </a:lnTo>
                <a:lnTo>
                  <a:pt x="528692" y="528691"/>
                </a:lnTo>
                <a:lnTo>
                  <a:pt x="0" y="5286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9"/>
          <p:cNvSpPr txBox="1"/>
          <p:nvPr/>
        </p:nvSpPr>
        <p:spPr>
          <a:xfrm>
            <a:off x="3647997" y="3523009"/>
            <a:ext cx="13828519" cy="5205189"/>
          </a:xfrm>
          <a:prstGeom prst="rect">
            <a:avLst/>
          </a:prstGeom>
        </p:spPr>
        <p:txBody>
          <a:bodyPr lIns="0" tIns="0" rIns="0" bIns="0" rtlCol="0" anchor="t">
            <a:spAutoFit/>
          </a:bodyPr>
          <a:lstStyle/>
          <a:p>
            <a:pPr>
              <a:lnSpc>
                <a:spcPts val="8390"/>
              </a:lnSpc>
            </a:pPr>
            <a:r>
              <a:rPr lang="en-US" sz="4133" spc="103">
                <a:solidFill>
                  <a:srgbClr val="5A798F"/>
                </a:solidFill>
                <a:latin typeface="Canva Sans"/>
              </a:rPr>
              <a:t>Be clear with your expectations - teach/model appropriate ways to request - set up situations </a:t>
            </a:r>
          </a:p>
          <a:p>
            <a:pPr>
              <a:lnSpc>
                <a:spcPts val="8390"/>
              </a:lnSpc>
            </a:pPr>
            <a:r>
              <a:rPr lang="en-US" sz="4133" spc="103">
                <a:solidFill>
                  <a:srgbClr val="5A798F"/>
                </a:solidFill>
                <a:latin typeface="Canva Sans"/>
              </a:rPr>
              <a:t>Get their direct attention </a:t>
            </a:r>
          </a:p>
          <a:p>
            <a:pPr>
              <a:lnSpc>
                <a:spcPts val="8390"/>
              </a:lnSpc>
            </a:pPr>
            <a:r>
              <a:rPr lang="en-US" sz="4133" spc="103">
                <a:solidFill>
                  <a:srgbClr val="5A798F"/>
                </a:solidFill>
                <a:latin typeface="Canva Sans"/>
              </a:rPr>
              <a:t>Review expectations</a:t>
            </a:r>
          </a:p>
          <a:p>
            <a:pPr>
              <a:lnSpc>
                <a:spcPts val="8390"/>
              </a:lnSpc>
            </a:pPr>
            <a:r>
              <a:rPr lang="en-US" sz="4133" spc="103">
                <a:solidFill>
                  <a:srgbClr val="5A798F"/>
                </a:solidFill>
                <a:latin typeface="Canva Sans"/>
              </a:rPr>
              <a:t>Remind throughout and praise good behavior </a:t>
            </a:r>
          </a:p>
        </p:txBody>
      </p:sp>
      <p:sp>
        <p:nvSpPr>
          <p:cNvPr id="10" name="Freeform 10"/>
          <p:cNvSpPr/>
          <p:nvPr/>
        </p:nvSpPr>
        <p:spPr>
          <a:xfrm>
            <a:off x="2633575" y="8199506"/>
            <a:ext cx="528692" cy="528692"/>
          </a:xfrm>
          <a:custGeom>
            <a:avLst/>
            <a:gdLst/>
            <a:ahLst/>
            <a:cxnLst/>
            <a:rect l="l" t="t" r="r" b="b"/>
            <a:pathLst>
              <a:path w="528692" h="528692">
                <a:moveTo>
                  <a:pt x="0" y="0"/>
                </a:moveTo>
                <a:lnTo>
                  <a:pt x="528692" y="0"/>
                </a:lnTo>
                <a:lnTo>
                  <a:pt x="528692" y="528692"/>
                </a:lnTo>
                <a:lnTo>
                  <a:pt x="0" y="5286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1" name="Group 11"/>
          <p:cNvGrpSpPr>
            <a:grpSpLocks noChangeAspect="1"/>
          </p:cNvGrpSpPr>
          <p:nvPr/>
        </p:nvGrpSpPr>
        <p:grpSpPr>
          <a:xfrm>
            <a:off x="13539305" y="-5317632"/>
            <a:ext cx="14092745" cy="9902503"/>
            <a:chOff x="0" y="0"/>
            <a:chExt cx="4572000" cy="3212592"/>
          </a:xfrm>
        </p:grpSpPr>
        <p:sp>
          <p:nvSpPr>
            <p:cNvPr id="12" name="Freeform 12"/>
            <p:cNvSpPr/>
            <p:nvPr/>
          </p:nvSpPr>
          <p:spPr>
            <a:xfrm>
              <a:off x="-40875" y="-15335"/>
              <a:ext cx="4793771" cy="3267781"/>
            </a:xfrm>
            <a:custGeom>
              <a:avLst/>
              <a:gdLst/>
              <a:ahLst/>
              <a:cxnLst/>
              <a:rect l="l" t="t" r="r" b="b"/>
              <a:pathLst>
                <a:path w="4793771" h="3267781">
                  <a:moveTo>
                    <a:pt x="3758476" y="2388987"/>
                  </a:moveTo>
                  <a:cubicBezTo>
                    <a:pt x="3777145" y="2379652"/>
                    <a:pt x="3795601" y="2369892"/>
                    <a:pt x="3813797" y="2359622"/>
                  </a:cubicBezTo>
                  <a:cubicBezTo>
                    <a:pt x="4346006" y="2059225"/>
                    <a:pt x="4793771" y="1415561"/>
                    <a:pt x="4539726" y="792606"/>
                  </a:cubicBezTo>
                  <a:cubicBezTo>
                    <a:pt x="4416115" y="489497"/>
                    <a:pt x="4124250" y="253294"/>
                    <a:pt x="3798022" y="226479"/>
                  </a:cubicBezTo>
                  <a:cubicBezTo>
                    <a:pt x="3416210" y="195095"/>
                    <a:pt x="3057000" y="433700"/>
                    <a:pt x="2673902" y="434869"/>
                  </a:cubicBezTo>
                  <a:cubicBezTo>
                    <a:pt x="2150947" y="436467"/>
                    <a:pt x="1697967" y="0"/>
                    <a:pt x="1175295" y="17260"/>
                  </a:cubicBezTo>
                  <a:cubicBezTo>
                    <a:pt x="926093" y="25490"/>
                    <a:pt x="686885" y="141037"/>
                    <a:pt x="505621" y="312257"/>
                  </a:cubicBezTo>
                  <a:cubicBezTo>
                    <a:pt x="324357" y="483477"/>
                    <a:pt x="198176" y="707277"/>
                    <a:pt x="117968" y="943375"/>
                  </a:cubicBezTo>
                  <a:cubicBezTo>
                    <a:pt x="33113" y="1193148"/>
                    <a:pt x="0" y="1477082"/>
                    <a:pt x="114600" y="1714681"/>
                  </a:cubicBezTo>
                  <a:cubicBezTo>
                    <a:pt x="225927" y="1945498"/>
                    <a:pt x="455959" y="2093480"/>
                    <a:pt x="684103" y="2210167"/>
                  </a:cubicBezTo>
                  <a:cubicBezTo>
                    <a:pt x="912247" y="2326854"/>
                    <a:pt x="1155656" y="2428529"/>
                    <a:pt x="1335979" y="2610604"/>
                  </a:cubicBezTo>
                  <a:cubicBezTo>
                    <a:pt x="1526733" y="2803211"/>
                    <a:pt x="1646549" y="3083819"/>
                    <a:pt x="1897397" y="3186566"/>
                  </a:cubicBezTo>
                  <a:cubicBezTo>
                    <a:pt x="2095678" y="3267781"/>
                    <a:pt x="2326648" y="3211079"/>
                    <a:pt x="2512645" y="3104699"/>
                  </a:cubicBezTo>
                  <a:cubicBezTo>
                    <a:pt x="2698634" y="2998322"/>
                    <a:pt x="2853882" y="2846534"/>
                    <a:pt x="3026221" y="2719221"/>
                  </a:cubicBezTo>
                  <a:cubicBezTo>
                    <a:pt x="3243833" y="2558464"/>
                    <a:pt x="3518795" y="2508816"/>
                    <a:pt x="3758476" y="2388987"/>
                  </a:cubicBezTo>
                  <a:close/>
                </a:path>
              </a:pathLst>
            </a:custGeom>
            <a:solidFill>
              <a:srgbClr val="DBEDFD"/>
            </a:solidFill>
            <a:ln w="12700">
              <a:solidFill>
                <a:srgbClr val="000000"/>
              </a:solidFill>
            </a:ln>
          </p:spPr>
        </p:sp>
        <p:sp>
          <p:nvSpPr>
            <p:cNvPr id="13" name="Freeform 13"/>
            <p:cNvSpPr/>
            <p:nvPr/>
          </p:nvSpPr>
          <p:spPr>
            <a:xfrm>
              <a:off x="0" y="0"/>
              <a:ext cx="4572000" cy="3212592"/>
            </a:xfrm>
            <a:custGeom>
              <a:avLst/>
              <a:gdLst/>
              <a:ahLst/>
              <a:cxnLst/>
              <a:rect l="l" t="t" r="r" b="b"/>
              <a:pathLst>
                <a:path w="4572000" h="3212592">
                  <a:moveTo>
                    <a:pt x="4572000" y="3212592"/>
                  </a:moveTo>
                  <a:lnTo>
                    <a:pt x="0" y="3212592"/>
                  </a:lnTo>
                  <a:lnTo>
                    <a:pt x="0" y="0"/>
                  </a:lnTo>
                  <a:lnTo>
                    <a:pt x="4572000" y="0"/>
                  </a:lnTo>
                  <a:lnTo>
                    <a:pt x="4572000" y="3212592"/>
                  </a:lnTo>
                  <a:close/>
                </a:path>
              </a:pathLst>
            </a:custGeom>
            <a:blipFill>
              <a:blip r:embed="rId5"/>
              <a:stretch>
                <a:fillRect l="-11" r="-11"/>
              </a:stretch>
            </a:blipFill>
          </p:spPr>
        </p:sp>
      </p:grpSp>
      <p:grpSp>
        <p:nvGrpSpPr>
          <p:cNvPr id="14" name="Group 14"/>
          <p:cNvGrpSpPr>
            <a:grpSpLocks noChangeAspect="1"/>
          </p:cNvGrpSpPr>
          <p:nvPr/>
        </p:nvGrpSpPr>
        <p:grpSpPr>
          <a:xfrm rot="-3490952">
            <a:off x="-2506889" y="5777821"/>
            <a:ext cx="6118046" cy="8312563"/>
            <a:chOff x="0" y="0"/>
            <a:chExt cx="3364992" cy="4572000"/>
          </a:xfrm>
        </p:grpSpPr>
        <p:sp>
          <p:nvSpPr>
            <p:cNvPr id="15" name="Freeform 15"/>
            <p:cNvSpPr/>
            <p:nvPr/>
          </p:nvSpPr>
          <p:spPr>
            <a:xfrm>
              <a:off x="-14430" y="-18654"/>
              <a:ext cx="3539861" cy="4602770"/>
            </a:xfrm>
            <a:custGeom>
              <a:avLst/>
              <a:gdLst/>
              <a:ahLst/>
              <a:cxnLst/>
              <a:rect l="l" t="t" r="r" b="b"/>
              <a:pathLst>
                <a:path w="3539861" h="4602770">
                  <a:moveTo>
                    <a:pt x="3154043" y="370565"/>
                  </a:moveTo>
                  <a:cubicBezTo>
                    <a:pt x="3149740" y="364861"/>
                    <a:pt x="3145370" y="359189"/>
                    <a:pt x="3140931" y="353551"/>
                  </a:cubicBezTo>
                  <a:cubicBezTo>
                    <a:pt x="3082392" y="279158"/>
                    <a:pt x="3014204" y="214094"/>
                    <a:pt x="2936275" y="160224"/>
                  </a:cubicBezTo>
                  <a:cubicBezTo>
                    <a:pt x="2823060" y="81962"/>
                    <a:pt x="2687194" y="34683"/>
                    <a:pt x="2550433" y="22062"/>
                  </a:cubicBezTo>
                  <a:cubicBezTo>
                    <a:pt x="2311401" y="0"/>
                    <a:pt x="2064469" y="85852"/>
                    <a:pt x="1890673" y="251441"/>
                  </a:cubicBezTo>
                  <a:cubicBezTo>
                    <a:pt x="1723562" y="410662"/>
                    <a:pt x="1622575" y="637131"/>
                    <a:pt x="1430598" y="765279"/>
                  </a:cubicBezTo>
                  <a:cubicBezTo>
                    <a:pt x="1083906" y="996705"/>
                    <a:pt x="563193" y="830427"/>
                    <a:pt x="243218" y="1097579"/>
                  </a:cubicBezTo>
                  <a:cubicBezTo>
                    <a:pt x="63620" y="1247529"/>
                    <a:pt x="0" y="1501521"/>
                    <a:pt x="20102" y="1734627"/>
                  </a:cubicBezTo>
                  <a:cubicBezTo>
                    <a:pt x="40205" y="1967733"/>
                    <a:pt x="131565" y="2187758"/>
                    <a:pt x="215291" y="2406235"/>
                  </a:cubicBezTo>
                  <a:cubicBezTo>
                    <a:pt x="299017" y="2624711"/>
                    <a:pt x="377184" y="2852254"/>
                    <a:pt x="368928" y="3086079"/>
                  </a:cubicBezTo>
                  <a:cubicBezTo>
                    <a:pt x="362900" y="3256754"/>
                    <a:pt x="310997" y="3422120"/>
                    <a:pt x="283999" y="3590754"/>
                  </a:cubicBezTo>
                  <a:cubicBezTo>
                    <a:pt x="257000" y="3759387"/>
                    <a:pt x="257812" y="3942783"/>
                    <a:pt x="347642" y="4088027"/>
                  </a:cubicBezTo>
                  <a:cubicBezTo>
                    <a:pt x="440151" y="4237603"/>
                    <a:pt x="609029" y="4319614"/>
                    <a:pt x="771424" y="4387121"/>
                  </a:cubicBezTo>
                  <a:cubicBezTo>
                    <a:pt x="1053243" y="4504272"/>
                    <a:pt x="1351777" y="4602770"/>
                    <a:pt x="1656685" y="4589446"/>
                  </a:cubicBezTo>
                  <a:cubicBezTo>
                    <a:pt x="1961591" y="4576123"/>
                    <a:pt x="2275861" y="4431515"/>
                    <a:pt x="2421358" y="4163223"/>
                  </a:cubicBezTo>
                  <a:cubicBezTo>
                    <a:pt x="2655053" y="3732294"/>
                    <a:pt x="2388209" y="3172284"/>
                    <a:pt x="2571656" y="2717683"/>
                  </a:cubicBezTo>
                  <a:cubicBezTo>
                    <a:pt x="2665220" y="2485823"/>
                    <a:pt x="2862908" y="2315251"/>
                    <a:pt x="3015930" y="2117522"/>
                  </a:cubicBezTo>
                  <a:cubicBezTo>
                    <a:pt x="3383087" y="1643097"/>
                    <a:pt x="3539861" y="881930"/>
                    <a:pt x="3154043" y="370565"/>
                  </a:cubicBezTo>
                  <a:close/>
                </a:path>
              </a:pathLst>
            </a:custGeom>
            <a:solidFill>
              <a:srgbClr val="DBEDFD"/>
            </a:solidFill>
            <a:ln w="12700">
              <a:solidFill>
                <a:srgbClr val="000000"/>
              </a:solidFill>
            </a:ln>
          </p:spPr>
        </p:sp>
        <p:sp>
          <p:nvSpPr>
            <p:cNvPr id="16" name="Freeform 16"/>
            <p:cNvSpPr/>
            <p:nvPr/>
          </p:nvSpPr>
          <p:spPr>
            <a:xfrm>
              <a:off x="2106" y="-6"/>
              <a:ext cx="3362886" cy="4572006"/>
            </a:xfrm>
            <a:custGeom>
              <a:avLst/>
              <a:gdLst/>
              <a:ahLst/>
              <a:cxnLst/>
              <a:rect l="l" t="t" r="r" b="b"/>
              <a:pathLst>
                <a:path w="3362886" h="4572006">
                  <a:moveTo>
                    <a:pt x="3362886" y="4572006"/>
                  </a:moveTo>
                  <a:lnTo>
                    <a:pt x="0" y="4572006"/>
                  </a:lnTo>
                  <a:lnTo>
                    <a:pt x="0" y="0"/>
                  </a:lnTo>
                  <a:lnTo>
                    <a:pt x="3362886" y="0"/>
                  </a:lnTo>
                  <a:lnTo>
                    <a:pt x="3362886" y="4572006"/>
                  </a:lnTo>
                  <a:close/>
                </a:path>
              </a:pathLst>
            </a:custGeom>
            <a:blipFill>
              <a:blip r:embed="rId6"/>
              <a:stretch>
                <a:fillRect l="-48" r="-48"/>
              </a:stretch>
            </a:blipFill>
          </p:spPr>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DF7FF"/>
        </a:solidFill>
        <a:effectLst/>
      </p:bgPr>
    </p:bg>
    <p:spTree>
      <p:nvGrpSpPr>
        <p:cNvPr id="1" name=""/>
        <p:cNvGrpSpPr/>
        <p:nvPr/>
      </p:nvGrpSpPr>
      <p:grpSpPr>
        <a:xfrm>
          <a:off x="0" y="0"/>
          <a:ext cx="0" cy="0"/>
          <a:chOff x="0" y="0"/>
          <a:chExt cx="0" cy="0"/>
        </a:xfrm>
      </p:grpSpPr>
      <p:grpSp>
        <p:nvGrpSpPr>
          <p:cNvPr id="2" name="Group 2"/>
          <p:cNvGrpSpPr/>
          <p:nvPr/>
        </p:nvGrpSpPr>
        <p:grpSpPr>
          <a:xfrm>
            <a:off x="-3312665" y="1022801"/>
            <a:ext cx="14470349" cy="1492763"/>
            <a:chOff x="0" y="0"/>
            <a:chExt cx="3939507" cy="406400"/>
          </a:xfrm>
        </p:grpSpPr>
        <p:sp>
          <p:nvSpPr>
            <p:cNvPr id="3" name="Freeform 3"/>
            <p:cNvSpPr/>
            <p:nvPr/>
          </p:nvSpPr>
          <p:spPr>
            <a:xfrm>
              <a:off x="0" y="0"/>
              <a:ext cx="3939507" cy="406400"/>
            </a:xfrm>
            <a:custGeom>
              <a:avLst/>
              <a:gdLst/>
              <a:ahLst/>
              <a:cxnLst/>
              <a:rect l="l" t="t" r="r" b="b"/>
              <a:pathLst>
                <a:path w="3939507" h="406400">
                  <a:moveTo>
                    <a:pt x="3736307" y="0"/>
                  </a:moveTo>
                  <a:cubicBezTo>
                    <a:pt x="3848531" y="0"/>
                    <a:pt x="3939507" y="90976"/>
                    <a:pt x="3939507" y="203200"/>
                  </a:cubicBezTo>
                  <a:cubicBezTo>
                    <a:pt x="3939507" y="315424"/>
                    <a:pt x="3848531" y="406400"/>
                    <a:pt x="3736307"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4" name="TextBox 4"/>
            <p:cNvSpPr txBox="1"/>
            <p:nvPr/>
          </p:nvSpPr>
          <p:spPr>
            <a:xfrm>
              <a:off x="0" y="-28575"/>
              <a:ext cx="3939507" cy="434975"/>
            </a:xfrm>
            <a:prstGeom prst="rect">
              <a:avLst/>
            </a:prstGeom>
          </p:spPr>
          <p:txBody>
            <a:bodyPr lIns="50800" tIns="50800" rIns="50800" bIns="50800" rtlCol="0" anchor="ctr"/>
            <a:lstStyle/>
            <a:p>
              <a:pPr algn="ctr">
                <a:lnSpc>
                  <a:spcPts val="1885"/>
                </a:lnSpc>
              </a:pPr>
              <a:endParaRPr/>
            </a:p>
          </p:txBody>
        </p:sp>
      </p:grpSp>
      <p:sp>
        <p:nvSpPr>
          <p:cNvPr id="5" name="TextBox 5"/>
          <p:cNvSpPr txBox="1"/>
          <p:nvPr/>
        </p:nvSpPr>
        <p:spPr>
          <a:xfrm>
            <a:off x="552134" y="1467827"/>
            <a:ext cx="8546425" cy="1047736"/>
          </a:xfrm>
          <a:prstGeom prst="rect">
            <a:avLst/>
          </a:prstGeom>
        </p:spPr>
        <p:txBody>
          <a:bodyPr lIns="0" tIns="0" rIns="0" bIns="0" rtlCol="0" anchor="t">
            <a:spAutoFit/>
          </a:bodyPr>
          <a:lstStyle/>
          <a:p>
            <a:pPr marL="0" lvl="0" indent="0" algn="l">
              <a:lnSpc>
                <a:spcPts val="8024"/>
              </a:lnSpc>
              <a:spcBef>
                <a:spcPct val="0"/>
              </a:spcBef>
            </a:pPr>
            <a:r>
              <a:rPr lang="en-US" sz="7499">
                <a:solidFill>
                  <a:srgbClr val="5A798F"/>
                </a:solidFill>
                <a:latin typeface="Kenao Sans Serif"/>
              </a:rPr>
              <a:t>Routines/Schedules</a:t>
            </a:r>
          </a:p>
        </p:txBody>
      </p:sp>
      <p:sp>
        <p:nvSpPr>
          <p:cNvPr id="6" name="Freeform 6"/>
          <p:cNvSpPr/>
          <p:nvPr/>
        </p:nvSpPr>
        <p:spPr>
          <a:xfrm>
            <a:off x="1372582" y="3107285"/>
            <a:ext cx="528692" cy="528692"/>
          </a:xfrm>
          <a:custGeom>
            <a:avLst/>
            <a:gdLst/>
            <a:ahLst/>
            <a:cxnLst/>
            <a:rect l="l" t="t" r="r" b="b"/>
            <a:pathLst>
              <a:path w="528692" h="528692">
                <a:moveTo>
                  <a:pt x="0" y="0"/>
                </a:moveTo>
                <a:lnTo>
                  <a:pt x="528691" y="0"/>
                </a:lnTo>
                <a:lnTo>
                  <a:pt x="528691" y="528692"/>
                </a:lnTo>
                <a:lnTo>
                  <a:pt x="0" y="5286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7"/>
          <p:cNvSpPr txBox="1"/>
          <p:nvPr/>
        </p:nvSpPr>
        <p:spPr>
          <a:xfrm>
            <a:off x="2464438" y="2792960"/>
            <a:ext cx="15060334" cy="7098754"/>
          </a:xfrm>
          <a:prstGeom prst="rect">
            <a:avLst/>
          </a:prstGeom>
        </p:spPr>
        <p:txBody>
          <a:bodyPr lIns="0" tIns="0" rIns="0" bIns="0" rtlCol="0" anchor="t">
            <a:spAutoFit/>
          </a:bodyPr>
          <a:lstStyle/>
          <a:p>
            <a:pPr>
              <a:lnSpc>
                <a:spcPts val="8390"/>
              </a:lnSpc>
            </a:pPr>
            <a:r>
              <a:rPr lang="en-US" sz="4133" spc="103">
                <a:solidFill>
                  <a:srgbClr val="5A798F"/>
                </a:solidFill>
                <a:latin typeface="Canva Sans"/>
              </a:rPr>
              <a:t>Develop a “schedule” or checklist for morning and evening routines</a:t>
            </a:r>
          </a:p>
          <a:p>
            <a:pPr>
              <a:lnSpc>
                <a:spcPts val="8390"/>
              </a:lnSpc>
            </a:pPr>
            <a:r>
              <a:rPr lang="en-US" sz="4133" spc="103">
                <a:solidFill>
                  <a:srgbClr val="5A798F"/>
                </a:solidFill>
                <a:latin typeface="Canva Sans"/>
              </a:rPr>
              <a:t>Have a designated place for items to avoid conflicts later (ex: school bag, lunch bag, shoes, dirty clothes)</a:t>
            </a:r>
          </a:p>
          <a:p>
            <a:pPr>
              <a:lnSpc>
                <a:spcPts val="8390"/>
              </a:lnSpc>
            </a:pPr>
            <a:r>
              <a:rPr lang="en-US" sz="4133" spc="103">
                <a:solidFill>
                  <a:srgbClr val="5A798F"/>
                </a:solidFill>
                <a:latin typeface="Canva Sans"/>
              </a:rPr>
              <a:t>First/Then (ex: First do your HW, Then you can watch TV)</a:t>
            </a:r>
          </a:p>
          <a:p>
            <a:pPr>
              <a:lnSpc>
                <a:spcPts val="6969"/>
              </a:lnSpc>
            </a:pPr>
            <a:r>
              <a:rPr lang="en-US" sz="3433" spc="85">
                <a:solidFill>
                  <a:srgbClr val="5A798F"/>
                </a:solidFill>
                <a:latin typeface="Canva Sans"/>
              </a:rPr>
              <a:t>**“First” is always the work, “Then” is always the reinforcer.</a:t>
            </a:r>
          </a:p>
          <a:p>
            <a:pPr>
              <a:lnSpc>
                <a:spcPts val="8383"/>
              </a:lnSpc>
            </a:pPr>
            <a:endParaRPr lang="en-US" sz="3433" spc="85">
              <a:solidFill>
                <a:srgbClr val="5A798F"/>
              </a:solidFill>
              <a:latin typeface="Canva Sans"/>
            </a:endParaRPr>
          </a:p>
        </p:txBody>
      </p:sp>
      <p:sp>
        <p:nvSpPr>
          <p:cNvPr id="8" name="Freeform 8"/>
          <p:cNvSpPr/>
          <p:nvPr/>
        </p:nvSpPr>
        <p:spPr>
          <a:xfrm>
            <a:off x="1372582" y="5284947"/>
            <a:ext cx="528692" cy="528692"/>
          </a:xfrm>
          <a:custGeom>
            <a:avLst/>
            <a:gdLst/>
            <a:ahLst/>
            <a:cxnLst/>
            <a:rect l="l" t="t" r="r" b="b"/>
            <a:pathLst>
              <a:path w="528692" h="528692">
                <a:moveTo>
                  <a:pt x="0" y="0"/>
                </a:moveTo>
                <a:lnTo>
                  <a:pt x="528691" y="0"/>
                </a:lnTo>
                <a:lnTo>
                  <a:pt x="528691" y="528692"/>
                </a:lnTo>
                <a:lnTo>
                  <a:pt x="0" y="5286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1372582" y="7461464"/>
            <a:ext cx="528692" cy="528692"/>
          </a:xfrm>
          <a:custGeom>
            <a:avLst/>
            <a:gdLst/>
            <a:ahLst/>
            <a:cxnLst/>
            <a:rect l="l" t="t" r="r" b="b"/>
            <a:pathLst>
              <a:path w="528692" h="528692">
                <a:moveTo>
                  <a:pt x="0" y="0"/>
                </a:moveTo>
                <a:lnTo>
                  <a:pt x="528691" y="0"/>
                </a:lnTo>
                <a:lnTo>
                  <a:pt x="528691" y="528692"/>
                </a:lnTo>
                <a:lnTo>
                  <a:pt x="0" y="5286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F7F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3539305" y="-5317632"/>
            <a:ext cx="14092745" cy="9902503"/>
            <a:chOff x="0" y="0"/>
            <a:chExt cx="4572000" cy="3212592"/>
          </a:xfrm>
        </p:grpSpPr>
        <p:sp>
          <p:nvSpPr>
            <p:cNvPr id="3" name="Freeform 3"/>
            <p:cNvSpPr/>
            <p:nvPr/>
          </p:nvSpPr>
          <p:spPr>
            <a:xfrm>
              <a:off x="-40875" y="-15335"/>
              <a:ext cx="4793771" cy="3267781"/>
            </a:xfrm>
            <a:custGeom>
              <a:avLst/>
              <a:gdLst/>
              <a:ahLst/>
              <a:cxnLst/>
              <a:rect l="l" t="t" r="r" b="b"/>
              <a:pathLst>
                <a:path w="4793771" h="3267781">
                  <a:moveTo>
                    <a:pt x="3758476" y="2388987"/>
                  </a:moveTo>
                  <a:cubicBezTo>
                    <a:pt x="3777145" y="2379652"/>
                    <a:pt x="3795601" y="2369892"/>
                    <a:pt x="3813797" y="2359622"/>
                  </a:cubicBezTo>
                  <a:cubicBezTo>
                    <a:pt x="4346006" y="2059225"/>
                    <a:pt x="4793771" y="1415561"/>
                    <a:pt x="4539726" y="792606"/>
                  </a:cubicBezTo>
                  <a:cubicBezTo>
                    <a:pt x="4416115" y="489497"/>
                    <a:pt x="4124250" y="253294"/>
                    <a:pt x="3798022" y="226479"/>
                  </a:cubicBezTo>
                  <a:cubicBezTo>
                    <a:pt x="3416210" y="195095"/>
                    <a:pt x="3057000" y="433700"/>
                    <a:pt x="2673902" y="434869"/>
                  </a:cubicBezTo>
                  <a:cubicBezTo>
                    <a:pt x="2150947" y="436467"/>
                    <a:pt x="1697967" y="0"/>
                    <a:pt x="1175295" y="17260"/>
                  </a:cubicBezTo>
                  <a:cubicBezTo>
                    <a:pt x="926093" y="25490"/>
                    <a:pt x="686885" y="141037"/>
                    <a:pt x="505621" y="312257"/>
                  </a:cubicBezTo>
                  <a:cubicBezTo>
                    <a:pt x="324357" y="483477"/>
                    <a:pt x="198176" y="707277"/>
                    <a:pt x="117968" y="943375"/>
                  </a:cubicBezTo>
                  <a:cubicBezTo>
                    <a:pt x="33113" y="1193148"/>
                    <a:pt x="0" y="1477082"/>
                    <a:pt x="114600" y="1714681"/>
                  </a:cubicBezTo>
                  <a:cubicBezTo>
                    <a:pt x="225927" y="1945498"/>
                    <a:pt x="455959" y="2093480"/>
                    <a:pt x="684103" y="2210167"/>
                  </a:cubicBezTo>
                  <a:cubicBezTo>
                    <a:pt x="912247" y="2326854"/>
                    <a:pt x="1155656" y="2428529"/>
                    <a:pt x="1335979" y="2610604"/>
                  </a:cubicBezTo>
                  <a:cubicBezTo>
                    <a:pt x="1526733" y="2803211"/>
                    <a:pt x="1646549" y="3083819"/>
                    <a:pt x="1897397" y="3186566"/>
                  </a:cubicBezTo>
                  <a:cubicBezTo>
                    <a:pt x="2095678" y="3267781"/>
                    <a:pt x="2326648" y="3211079"/>
                    <a:pt x="2512645" y="3104699"/>
                  </a:cubicBezTo>
                  <a:cubicBezTo>
                    <a:pt x="2698634" y="2998322"/>
                    <a:pt x="2853882" y="2846534"/>
                    <a:pt x="3026221" y="2719221"/>
                  </a:cubicBezTo>
                  <a:cubicBezTo>
                    <a:pt x="3243833" y="2558464"/>
                    <a:pt x="3518795" y="2508816"/>
                    <a:pt x="3758476" y="2388987"/>
                  </a:cubicBezTo>
                  <a:close/>
                </a:path>
              </a:pathLst>
            </a:custGeom>
            <a:solidFill>
              <a:srgbClr val="DBEDFD"/>
            </a:solidFill>
            <a:ln w="12700">
              <a:solidFill>
                <a:srgbClr val="000000"/>
              </a:solidFill>
            </a:ln>
          </p:spPr>
        </p:sp>
        <p:sp>
          <p:nvSpPr>
            <p:cNvPr id="4" name="Freeform 4"/>
            <p:cNvSpPr/>
            <p:nvPr/>
          </p:nvSpPr>
          <p:spPr>
            <a:xfrm>
              <a:off x="0" y="0"/>
              <a:ext cx="4572000" cy="3212592"/>
            </a:xfrm>
            <a:custGeom>
              <a:avLst/>
              <a:gdLst/>
              <a:ahLst/>
              <a:cxnLst/>
              <a:rect l="l" t="t" r="r" b="b"/>
              <a:pathLst>
                <a:path w="4572000" h="3212592">
                  <a:moveTo>
                    <a:pt x="4572000" y="3212592"/>
                  </a:moveTo>
                  <a:lnTo>
                    <a:pt x="0" y="3212592"/>
                  </a:lnTo>
                  <a:lnTo>
                    <a:pt x="0" y="0"/>
                  </a:lnTo>
                  <a:lnTo>
                    <a:pt x="4572000" y="0"/>
                  </a:lnTo>
                  <a:lnTo>
                    <a:pt x="4572000" y="3212592"/>
                  </a:lnTo>
                  <a:close/>
                </a:path>
              </a:pathLst>
            </a:custGeom>
            <a:blipFill>
              <a:blip r:embed="rId2"/>
              <a:stretch>
                <a:fillRect l="-11" r="-11"/>
              </a:stretch>
            </a:blipFill>
          </p:spPr>
        </p:sp>
      </p:grpSp>
      <p:grpSp>
        <p:nvGrpSpPr>
          <p:cNvPr id="5" name="Group 5"/>
          <p:cNvGrpSpPr>
            <a:grpSpLocks noChangeAspect="1"/>
          </p:cNvGrpSpPr>
          <p:nvPr/>
        </p:nvGrpSpPr>
        <p:grpSpPr>
          <a:xfrm rot="-3490952">
            <a:off x="-2506889" y="5777821"/>
            <a:ext cx="6118046" cy="8312563"/>
            <a:chOff x="0" y="0"/>
            <a:chExt cx="3364992" cy="4572000"/>
          </a:xfrm>
        </p:grpSpPr>
        <p:sp>
          <p:nvSpPr>
            <p:cNvPr id="6" name="Freeform 6"/>
            <p:cNvSpPr/>
            <p:nvPr/>
          </p:nvSpPr>
          <p:spPr>
            <a:xfrm>
              <a:off x="-14430" y="-18654"/>
              <a:ext cx="3539861" cy="4602770"/>
            </a:xfrm>
            <a:custGeom>
              <a:avLst/>
              <a:gdLst/>
              <a:ahLst/>
              <a:cxnLst/>
              <a:rect l="l" t="t" r="r" b="b"/>
              <a:pathLst>
                <a:path w="3539861" h="4602770">
                  <a:moveTo>
                    <a:pt x="3154043" y="370565"/>
                  </a:moveTo>
                  <a:cubicBezTo>
                    <a:pt x="3149740" y="364861"/>
                    <a:pt x="3145370" y="359189"/>
                    <a:pt x="3140931" y="353551"/>
                  </a:cubicBezTo>
                  <a:cubicBezTo>
                    <a:pt x="3082392" y="279158"/>
                    <a:pt x="3014204" y="214094"/>
                    <a:pt x="2936275" y="160224"/>
                  </a:cubicBezTo>
                  <a:cubicBezTo>
                    <a:pt x="2823060" y="81962"/>
                    <a:pt x="2687194" y="34683"/>
                    <a:pt x="2550433" y="22062"/>
                  </a:cubicBezTo>
                  <a:cubicBezTo>
                    <a:pt x="2311401" y="0"/>
                    <a:pt x="2064469" y="85852"/>
                    <a:pt x="1890673" y="251441"/>
                  </a:cubicBezTo>
                  <a:cubicBezTo>
                    <a:pt x="1723562" y="410662"/>
                    <a:pt x="1622575" y="637131"/>
                    <a:pt x="1430598" y="765279"/>
                  </a:cubicBezTo>
                  <a:cubicBezTo>
                    <a:pt x="1083906" y="996705"/>
                    <a:pt x="563193" y="830427"/>
                    <a:pt x="243218" y="1097579"/>
                  </a:cubicBezTo>
                  <a:cubicBezTo>
                    <a:pt x="63620" y="1247529"/>
                    <a:pt x="0" y="1501521"/>
                    <a:pt x="20102" y="1734627"/>
                  </a:cubicBezTo>
                  <a:cubicBezTo>
                    <a:pt x="40205" y="1967733"/>
                    <a:pt x="131565" y="2187758"/>
                    <a:pt x="215291" y="2406235"/>
                  </a:cubicBezTo>
                  <a:cubicBezTo>
                    <a:pt x="299017" y="2624711"/>
                    <a:pt x="377184" y="2852254"/>
                    <a:pt x="368928" y="3086079"/>
                  </a:cubicBezTo>
                  <a:cubicBezTo>
                    <a:pt x="362900" y="3256754"/>
                    <a:pt x="310997" y="3422120"/>
                    <a:pt x="283999" y="3590754"/>
                  </a:cubicBezTo>
                  <a:cubicBezTo>
                    <a:pt x="257000" y="3759387"/>
                    <a:pt x="257812" y="3942783"/>
                    <a:pt x="347642" y="4088027"/>
                  </a:cubicBezTo>
                  <a:cubicBezTo>
                    <a:pt x="440151" y="4237603"/>
                    <a:pt x="609029" y="4319614"/>
                    <a:pt x="771424" y="4387121"/>
                  </a:cubicBezTo>
                  <a:cubicBezTo>
                    <a:pt x="1053243" y="4504272"/>
                    <a:pt x="1351777" y="4602770"/>
                    <a:pt x="1656685" y="4589446"/>
                  </a:cubicBezTo>
                  <a:cubicBezTo>
                    <a:pt x="1961591" y="4576123"/>
                    <a:pt x="2275861" y="4431515"/>
                    <a:pt x="2421358" y="4163223"/>
                  </a:cubicBezTo>
                  <a:cubicBezTo>
                    <a:pt x="2655053" y="3732294"/>
                    <a:pt x="2388209" y="3172284"/>
                    <a:pt x="2571656" y="2717683"/>
                  </a:cubicBezTo>
                  <a:cubicBezTo>
                    <a:pt x="2665220" y="2485823"/>
                    <a:pt x="2862908" y="2315251"/>
                    <a:pt x="3015930" y="2117522"/>
                  </a:cubicBezTo>
                  <a:cubicBezTo>
                    <a:pt x="3383087" y="1643097"/>
                    <a:pt x="3539861" y="881930"/>
                    <a:pt x="3154043" y="370565"/>
                  </a:cubicBezTo>
                  <a:close/>
                </a:path>
              </a:pathLst>
            </a:custGeom>
            <a:solidFill>
              <a:srgbClr val="DBEDFD"/>
            </a:solidFill>
            <a:ln w="12700">
              <a:solidFill>
                <a:srgbClr val="000000"/>
              </a:solidFill>
            </a:ln>
          </p:spPr>
        </p:sp>
        <p:sp>
          <p:nvSpPr>
            <p:cNvPr id="7" name="Freeform 7"/>
            <p:cNvSpPr/>
            <p:nvPr/>
          </p:nvSpPr>
          <p:spPr>
            <a:xfrm>
              <a:off x="2106" y="-6"/>
              <a:ext cx="3362886" cy="4572006"/>
            </a:xfrm>
            <a:custGeom>
              <a:avLst/>
              <a:gdLst/>
              <a:ahLst/>
              <a:cxnLst/>
              <a:rect l="l" t="t" r="r" b="b"/>
              <a:pathLst>
                <a:path w="3362886" h="4572006">
                  <a:moveTo>
                    <a:pt x="3362886" y="4572006"/>
                  </a:moveTo>
                  <a:lnTo>
                    <a:pt x="0" y="4572006"/>
                  </a:lnTo>
                  <a:lnTo>
                    <a:pt x="0" y="0"/>
                  </a:lnTo>
                  <a:lnTo>
                    <a:pt x="3362886" y="0"/>
                  </a:lnTo>
                  <a:lnTo>
                    <a:pt x="3362886" y="4572006"/>
                  </a:lnTo>
                  <a:close/>
                </a:path>
              </a:pathLst>
            </a:custGeom>
            <a:blipFill>
              <a:blip r:embed="rId3"/>
              <a:stretch>
                <a:fillRect l="-48" r="-48"/>
              </a:stretch>
            </a:blipFill>
          </p:spPr>
        </p:sp>
      </p:grpSp>
      <p:sp>
        <p:nvSpPr>
          <p:cNvPr id="8" name="Freeform 8"/>
          <p:cNvSpPr/>
          <p:nvPr/>
        </p:nvSpPr>
        <p:spPr>
          <a:xfrm>
            <a:off x="1417055" y="556937"/>
            <a:ext cx="7726945" cy="9312229"/>
          </a:xfrm>
          <a:custGeom>
            <a:avLst/>
            <a:gdLst/>
            <a:ahLst/>
            <a:cxnLst/>
            <a:rect l="l" t="t" r="r" b="b"/>
            <a:pathLst>
              <a:path w="7726945" h="9312229">
                <a:moveTo>
                  <a:pt x="0" y="0"/>
                </a:moveTo>
                <a:lnTo>
                  <a:pt x="7726945" y="0"/>
                </a:lnTo>
                <a:lnTo>
                  <a:pt x="7726945" y="9312229"/>
                </a:lnTo>
                <a:lnTo>
                  <a:pt x="0" y="9312229"/>
                </a:lnTo>
                <a:lnTo>
                  <a:pt x="0" y="0"/>
                </a:lnTo>
                <a:close/>
              </a:path>
            </a:pathLst>
          </a:custGeom>
          <a:blipFill>
            <a:blip r:embed="rId4"/>
            <a:stretch>
              <a:fillRect/>
            </a:stretch>
          </a:blipFill>
        </p:spPr>
      </p:sp>
      <p:sp>
        <p:nvSpPr>
          <p:cNvPr id="9" name="Freeform 9"/>
          <p:cNvSpPr/>
          <p:nvPr/>
        </p:nvSpPr>
        <p:spPr>
          <a:xfrm>
            <a:off x="10228120" y="1028700"/>
            <a:ext cx="5653994" cy="8477144"/>
          </a:xfrm>
          <a:custGeom>
            <a:avLst/>
            <a:gdLst/>
            <a:ahLst/>
            <a:cxnLst/>
            <a:rect l="l" t="t" r="r" b="b"/>
            <a:pathLst>
              <a:path w="5653994" h="8477144">
                <a:moveTo>
                  <a:pt x="0" y="0"/>
                </a:moveTo>
                <a:lnTo>
                  <a:pt x="5653994" y="0"/>
                </a:lnTo>
                <a:lnTo>
                  <a:pt x="5653994" y="8477144"/>
                </a:lnTo>
                <a:lnTo>
                  <a:pt x="0" y="8477144"/>
                </a:lnTo>
                <a:lnTo>
                  <a:pt x="0" y="0"/>
                </a:lnTo>
                <a:close/>
              </a:path>
            </a:pathLst>
          </a:custGeom>
          <a:blipFill>
            <a:blip r:embed="rId5"/>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DF7FF"/>
        </a:solidFill>
        <a:effectLst/>
      </p:bgPr>
    </p:bg>
    <p:spTree>
      <p:nvGrpSpPr>
        <p:cNvPr id="1" name=""/>
        <p:cNvGrpSpPr/>
        <p:nvPr/>
      </p:nvGrpSpPr>
      <p:grpSpPr>
        <a:xfrm>
          <a:off x="0" y="0"/>
          <a:ext cx="0" cy="0"/>
          <a:chOff x="0" y="0"/>
          <a:chExt cx="0" cy="0"/>
        </a:xfrm>
      </p:grpSpPr>
      <p:sp>
        <p:nvSpPr>
          <p:cNvPr id="2" name="Freeform 2"/>
          <p:cNvSpPr/>
          <p:nvPr/>
        </p:nvSpPr>
        <p:spPr>
          <a:xfrm>
            <a:off x="3753969" y="1509285"/>
            <a:ext cx="10780062" cy="6459308"/>
          </a:xfrm>
          <a:custGeom>
            <a:avLst/>
            <a:gdLst/>
            <a:ahLst/>
            <a:cxnLst/>
            <a:rect l="l" t="t" r="r" b="b"/>
            <a:pathLst>
              <a:path w="10780062" h="6459308">
                <a:moveTo>
                  <a:pt x="0" y="0"/>
                </a:moveTo>
                <a:lnTo>
                  <a:pt x="10780062" y="0"/>
                </a:lnTo>
                <a:lnTo>
                  <a:pt x="10780062" y="6459308"/>
                </a:lnTo>
                <a:lnTo>
                  <a:pt x="0" y="6459308"/>
                </a:lnTo>
                <a:lnTo>
                  <a:pt x="0" y="0"/>
                </a:lnTo>
                <a:close/>
              </a:path>
            </a:pathLst>
          </a:custGeom>
          <a:blipFill>
            <a:blip r:embed="rId3"/>
            <a:stretch>
              <a:fillRect l="-4983" t="-72613" r="-1679" b="-79186"/>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F7F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4632155" y="-5481474"/>
            <a:ext cx="14092745" cy="9902503"/>
            <a:chOff x="0" y="0"/>
            <a:chExt cx="4572000" cy="3212592"/>
          </a:xfrm>
        </p:grpSpPr>
        <p:sp>
          <p:nvSpPr>
            <p:cNvPr id="3" name="Freeform 3"/>
            <p:cNvSpPr/>
            <p:nvPr/>
          </p:nvSpPr>
          <p:spPr>
            <a:xfrm>
              <a:off x="-40875" y="-15335"/>
              <a:ext cx="4793771" cy="3267781"/>
            </a:xfrm>
            <a:custGeom>
              <a:avLst/>
              <a:gdLst/>
              <a:ahLst/>
              <a:cxnLst/>
              <a:rect l="l" t="t" r="r" b="b"/>
              <a:pathLst>
                <a:path w="4793771" h="3267781">
                  <a:moveTo>
                    <a:pt x="3758476" y="2388987"/>
                  </a:moveTo>
                  <a:cubicBezTo>
                    <a:pt x="3777145" y="2379652"/>
                    <a:pt x="3795601" y="2369892"/>
                    <a:pt x="3813797" y="2359622"/>
                  </a:cubicBezTo>
                  <a:cubicBezTo>
                    <a:pt x="4346006" y="2059225"/>
                    <a:pt x="4793771" y="1415561"/>
                    <a:pt x="4539726" y="792606"/>
                  </a:cubicBezTo>
                  <a:cubicBezTo>
                    <a:pt x="4416115" y="489497"/>
                    <a:pt x="4124250" y="253294"/>
                    <a:pt x="3798022" y="226479"/>
                  </a:cubicBezTo>
                  <a:cubicBezTo>
                    <a:pt x="3416210" y="195095"/>
                    <a:pt x="3057000" y="433700"/>
                    <a:pt x="2673902" y="434869"/>
                  </a:cubicBezTo>
                  <a:cubicBezTo>
                    <a:pt x="2150947" y="436467"/>
                    <a:pt x="1697967" y="0"/>
                    <a:pt x="1175295" y="17260"/>
                  </a:cubicBezTo>
                  <a:cubicBezTo>
                    <a:pt x="926093" y="25490"/>
                    <a:pt x="686885" y="141037"/>
                    <a:pt x="505621" y="312257"/>
                  </a:cubicBezTo>
                  <a:cubicBezTo>
                    <a:pt x="324357" y="483477"/>
                    <a:pt x="198176" y="707277"/>
                    <a:pt x="117968" y="943375"/>
                  </a:cubicBezTo>
                  <a:cubicBezTo>
                    <a:pt x="33113" y="1193148"/>
                    <a:pt x="0" y="1477082"/>
                    <a:pt x="114600" y="1714681"/>
                  </a:cubicBezTo>
                  <a:cubicBezTo>
                    <a:pt x="225927" y="1945498"/>
                    <a:pt x="455959" y="2093480"/>
                    <a:pt x="684103" y="2210167"/>
                  </a:cubicBezTo>
                  <a:cubicBezTo>
                    <a:pt x="912247" y="2326854"/>
                    <a:pt x="1155656" y="2428529"/>
                    <a:pt x="1335979" y="2610604"/>
                  </a:cubicBezTo>
                  <a:cubicBezTo>
                    <a:pt x="1526733" y="2803211"/>
                    <a:pt x="1646549" y="3083819"/>
                    <a:pt x="1897397" y="3186566"/>
                  </a:cubicBezTo>
                  <a:cubicBezTo>
                    <a:pt x="2095678" y="3267781"/>
                    <a:pt x="2326648" y="3211079"/>
                    <a:pt x="2512645" y="3104699"/>
                  </a:cubicBezTo>
                  <a:cubicBezTo>
                    <a:pt x="2698634" y="2998322"/>
                    <a:pt x="2853882" y="2846534"/>
                    <a:pt x="3026221" y="2719221"/>
                  </a:cubicBezTo>
                  <a:cubicBezTo>
                    <a:pt x="3243833" y="2558464"/>
                    <a:pt x="3518795" y="2508816"/>
                    <a:pt x="3758476" y="2388987"/>
                  </a:cubicBezTo>
                  <a:close/>
                </a:path>
              </a:pathLst>
            </a:custGeom>
            <a:solidFill>
              <a:srgbClr val="DBEDFD"/>
            </a:solidFill>
            <a:ln w="12700">
              <a:solidFill>
                <a:srgbClr val="000000"/>
              </a:solidFill>
            </a:ln>
          </p:spPr>
        </p:sp>
        <p:sp>
          <p:nvSpPr>
            <p:cNvPr id="4" name="Freeform 4"/>
            <p:cNvSpPr/>
            <p:nvPr/>
          </p:nvSpPr>
          <p:spPr>
            <a:xfrm>
              <a:off x="0" y="0"/>
              <a:ext cx="4572000" cy="3212592"/>
            </a:xfrm>
            <a:custGeom>
              <a:avLst/>
              <a:gdLst/>
              <a:ahLst/>
              <a:cxnLst/>
              <a:rect l="l" t="t" r="r" b="b"/>
              <a:pathLst>
                <a:path w="4572000" h="3212592">
                  <a:moveTo>
                    <a:pt x="4572000" y="3212592"/>
                  </a:moveTo>
                  <a:lnTo>
                    <a:pt x="0" y="3212592"/>
                  </a:lnTo>
                  <a:lnTo>
                    <a:pt x="0" y="0"/>
                  </a:lnTo>
                  <a:lnTo>
                    <a:pt x="4572000" y="0"/>
                  </a:lnTo>
                  <a:lnTo>
                    <a:pt x="4572000" y="3212592"/>
                  </a:lnTo>
                  <a:close/>
                </a:path>
              </a:pathLst>
            </a:custGeom>
            <a:blipFill>
              <a:blip r:embed="rId3"/>
              <a:stretch>
                <a:fillRect l="-11" r="-11"/>
              </a:stretch>
            </a:blipFill>
          </p:spPr>
        </p:sp>
      </p:grpSp>
      <p:grpSp>
        <p:nvGrpSpPr>
          <p:cNvPr id="5" name="Group 5"/>
          <p:cNvGrpSpPr>
            <a:grpSpLocks noChangeAspect="1"/>
          </p:cNvGrpSpPr>
          <p:nvPr/>
        </p:nvGrpSpPr>
        <p:grpSpPr>
          <a:xfrm rot="-3490952">
            <a:off x="-3074840" y="6918186"/>
            <a:ext cx="6118046" cy="8312563"/>
            <a:chOff x="0" y="0"/>
            <a:chExt cx="3364992" cy="4572000"/>
          </a:xfrm>
        </p:grpSpPr>
        <p:sp>
          <p:nvSpPr>
            <p:cNvPr id="6" name="Freeform 6"/>
            <p:cNvSpPr/>
            <p:nvPr/>
          </p:nvSpPr>
          <p:spPr>
            <a:xfrm>
              <a:off x="-14430" y="-18654"/>
              <a:ext cx="3539861" cy="4602770"/>
            </a:xfrm>
            <a:custGeom>
              <a:avLst/>
              <a:gdLst/>
              <a:ahLst/>
              <a:cxnLst/>
              <a:rect l="l" t="t" r="r" b="b"/>
              <a:pathLst>
                <a:path w="3539861" h="4602770">
                  <a:moveTo>
                    <a:pt x="3154043" y="370565"/>
                  </a:moveTo>
                  <a:cubicBezTo>
                    <a:pt x="3149740" y="364861"/>
                    <a:pt x="3145370" y="359189"/>
                    <a:pt x="3140931" y="353551"/>
                  </a:cubicBezTo>
                  <a:cubicBezTo>
                    <a:pt x="3082392" y="279158"/>
                    <a:pt x="3014204" y="214094"/>
                    <a:pt x="2936275" y="160224"/>
                  </a:cubicBezTo>
                  <a:cubicBezTo>
                    <a:pt x="2823060" y="81962"/>
                    <a:pt x="2687194" y="34683"/>
                    <a:pt x="2550433" y="22062"/>
                  </a:cubicBezTo>
                  <a:cubicBezTo>
                    <a:pt x="2311401" y="0"/>
                    <a:pt x="2064469" y="85852"/>
                    <a:pt x="1890673" y="251441"/>
                  </a:cubicBezTo>
                  <a:cubicBezTo>
                    <a:pt x="1723562" y="410662"/>
                    <a:pt x="1622575" y="637131"/>
                    <a:pt x="1430598" y="765279"/>
                  </a:cubicBezTo>
                  <a:cubicBezTo>
                    <a:pt x="1083906" y="996705"/>
                    <a:pt x="563193" y="830427"/>
                    <a:pt x="243218" y="1097579"/>
                  </a:cubicBezTo>
                  <a:cubicBezTo>
                    <a:pt x="63620" y="1247529"/>
                    <a:pt x="0" y="1501521"/>
                    <a:pt x="20102" y="1734627"/>
                  </a:cubicBezTo>
                  <a:cubicBezTo>
                    <a:pt x="40205" y="1967733"/>
                    <a:pt x="131565" y="2187758"/>
                    <a:pt x="215291" y="2406235"/>
                  </a:cubicBezTo>
                  <a:cubicBezTo>
                    <a:pt x="299017" y="2624711"/>
                    <a:pt x="377184" y="2852254"/>
                    <a:pt x="368928" y="3086079"/>
                  </a:cubicBezTo>
                  <a:cubicBezTo>
                    <a:pt x="362900" y="3256754"/>
                    <a:pt x="310997" y="3422120"/>
                    <a:pt x="283999" y="3590754"/>
                  </a:cubicBezTo>
                  <a:cubicBezTo>
                    <a:pt x="257000" y="3759387"/>
                    <a:pt x="257812" y="3942783"/>
                    <a:pt x="347642" y="4088027"/>
                  </a:cubicBezTo>
                  <a:cubicBezTo>
                    <a:pt x="440151" y="4237603"/>
                    <a:pt x="609029" y="4319614"/>
                    <a:pt x="771424" y="4387121"/>
                  </a:cubicBezTo>
                  <a:cubicBezTo>
                    <a:pt x="1053243" y="4504272"/>
                    <a:pt x="1351777" y="4602770"/>
                    <a:pt x="1656685" y="4589446"/>
                  </a:cubicBezTo>
                  <a:cubicBezTo>
                    <a:pt x="1961591" y="4576123"/>
                    <a:pt x="2275861" y="4431515"/>
                    <a:pt x="2421358" y="4163223"/>
                  </a:cubicBezTo>
                  <a:cubicBezTo>
                    <a:pt x="2655053" y="3732294"/>
                    <a:pt x="2388209" y="3172284"/>
                    <a:pt x="2571656" y="2717683"/>
                  </a:cubicBezTo>
                  <a:cubicBezTo>
                    <a:pt x="2665220" y="2485823"/>
                    <a:pt x="2862908" y="2315251"/>
                    <a:pt x="3015930" y="2117522"/>
                  </a:cubicBezTo>
                  <a:cubicBezTo>
                    <a:pt x="3383087" y="1643097"/>
                    <a:pt x="3539861" y="881930"/>
                    <a:pt x="3154043" y="370565"/>
                  </a:cubicBezTo>
                  <a:close/>
                </a:path>
              </a:pathLst>
            </a:custGeom>
            <a:solidFill>
              <a:srgbClr val="DBEDFD"/>
            </a:solidFill>
            <a:ln w="12700">
              <a:solidFill>
                <a:srgbClr val="000000"/>
              </a:solidFill>
            </a:ln>
          </p:spPr>
        </p:sp>
        <p:sp>
          <p:nvSpPr>
            <p:cNvPr id="7" name="Freeform 7"/>
            <p:cNvSpPr/>
            <p:nvPr/>
          </p:nvSpPr>
          <p:spPr>
            <a:xfrm>
              <a:off x="2106" y="-6"/>
              <a:ext cx="3362886" cy="4572006"/>
            </a:xfrm>
            <a:custGeom>
              <a:avLst/>
              <a:gdLst/>
              <a:ahLst/>
              <a:cxnLst/>
              <a:rect l="l" t="t" r="r" b="b"/>
              <a:pathLst>
                <a:path w="3362886" h="4572006">
                  <a:moveTo>
                    <a:pt x="3362886" y="4572006"/>
                  </a:moveTo>
                  <a:lnTo>
                    <a:pt x="0" y="4572006"/>
                  </a:lnTo>
                  <a:lnTo>
                    <a:pt x="0" y="0"/>
                  </a:lnTo>
                  <a:lnTo>
                    <a:pt x="3362886" y="0"/>
                  </a:lnTo>
                  <a:lnTo>
                    <a:pt x="3362886" y="4572006"/>
                  </a:lnTo>
                  <a:close/>
                </a:path>
              </a:pathLst>
            </a:custGeom>
            <a:blipFill>
              <a:blip r:embed="rId4"/>
              <a:stretch>
                <a:fillRect l="-48" r="-48"/>
              </a:stretch>
            </a:blipFill>
          </p:spPr>
        </p:sp>
      </p:grpSp>
      <p:sp>
        <p:nvSpPr>
          <p:cNvPr id="8" name="Freeform 8"/>
          <p:cNvSpPr/>
          <p:nvPr/>
        </p:nvSpPr>
        <p:spPr>
          <a:xfrm>
            <a:off x="-3312665" y="757538"/>
            <a:ext cx="14729082" cy="2154128"/>
          </a:xfrm>
          <a:custGeom>
            <a:avLst/>
            <a:gdLst/>
            <a:ahLst/>
            <a:cxnLst/>
            <a:rect l="l" t="t" r="r" b="b"/>
            <a:pathLst>
              <a:path w="14729082" h="2154128">
                <a:moveTo>
                  <a:pt x="0" y="0"/>
                </a:moveTo>
                <a:lnTo>
                  <a:pt x="14729082" y="0"/>
                </a:lnTo>
                <a:lnTo>
                  <a:pt x="14729082" y="2154128"/>
                </a:lnTo>
                <a:lnTo>
                  <a:pt x="0" y="2154128"/>
                </a:lnTo>
                <a:lnTo>
                  <a:pt x="0" y="0"/>
                </a:lnTo>
                <a:close/>
              </a:path>
            </a:pathLst>
          </a:custGeom>
          <a:blipFill>
            <a:blip r:embed="rId5"/>
            <a:stretch>
              <a:fillRect/>
            </a:stretch>
          </a:blipFill>
        </p:spPr>
      </p:sp>
      <p:grpSp>
        <p:nvGrpSpPr>
          <p:cNvPr id="9" name="Group 9"/>
          <p:cNvGrpSpPr/>
          <p:nvPr/>
        </p:nvGrpSpPr>
        <p:grpSpPr>
          <a:xfrm>
            <a:off x="-3312665" y="1022801"/>
            <a:ext cx="14470349" cy="1492763"/>
            <a:chOff x="0" y="0"/>
            <a:chExt cx="3939507" cy="406400"/>
          </a:xfrm>
        </p:grpSpPr>
        <p:sp>
          <p:nvSpPr>
            <p:cNvPr id="10" name="Freeform 10"/>
            <p:cNvSpPr/>
            <p:nvPr/>
          </p:nvSpPr>
          <p:spPr>
            <a:xfrm>
              <a:off x="0" y="0"/>
              <a:ext cx="3939507" cy="406400"/>
            </a:xfrm>
            <a:custGeom>
              <a:avLst/>
              <a:gdLst/>
              <a:ahLst/>
              <a:cxnLst/>
              <a:rect l="l" t="t" r="r" b="b"/>
              <a:pathLst>
                <a:path w="3939507" h="406400">
                  <a:moveTo>
                    <a:pt x="3736307" y="0"/>
                  </a:moveTo>
                  <a:cubicBezTo>
                    <a:pt x="3848531" y="0"/>
                    <a:pt x="3939507" y="90976"/>
                    <a:pt x="3939507" y="203200"/>
                  </a:cubicBezTo>
                  <a:cubicBezTo>
                    <a:pt x="3939507" y="315424"/>
                    <a:pt x="3848531" y="406400"/>
                    <a:pt x="3736307"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11" name="TextBox 11"/>
            <p:cNvSpPr txBox="1"/>
            <p:nvPr/>
          </p:nvSpPr>
          <p:spPr>
            <a:xfrm>
              <a:off x="0" y="-28575"/>
              <a:ext cx="3939507" cy="434975"/>
            </a:xfrm>
            <a:prstGeom prst="rect">
              <a:avLst/>
            </a:prstGeom>
          </p:spPr>
          <p:txBody>
            <a:bodyPr lIns="50800" tIns="50800" rIns="50800" bIns="50800" rtlCol="0" anchor="ctr"/>
            <a:lstStyle/>
            <a:p>
              <a:pPr algn="ctr">
                <a:lnSpc>
                  <a:spcPts val="1885"/>
                </a:lnSpc>
              </a:pPr>
              <a:endParaRPr/>
            </a:p>
          </p:txBody>
        </p:sp>
      </p:grpSp>
      <p:sp>
        <p:nvSpPr>
          <p:cNvPr id="12" name="Freeform 12"/>
          <p:cNvSpPr/>
          <p:nvPr/>
        </p:nvSpPr>
        <p:spPr>
          <a:xfrm>
            <a:off x="16212444" y="3784415"/>
            <a:ext cx="2901779" cy="6502585"/>
          </a:xfrm>
          <a:custGeom>
            <a:avLst/>
            <a:gdLst/>
            <a:ahLst/>
            <a:cxnLst/>
            <a:rect l="l" t="t" r="r" b="b"/>
            <a:pathLst>
              <a:path w="2901779" h="6502585">
                <a:moveTo>
                  <a:pt x="0" y="0"/>
                </a:moveTo>
                <a:lnTo>
                  <a:pt x="2901778" y="0"/>
                </a:lnTo>
                <a:lnTo>
                  <a:pt x="2901778" y="6502585"/>
                </a:lnTo>
                <a:lnTo>
                  <a:pt x="0" y="65025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TextBox 13"/>
          <p:cNvSpPr txBox="1"/>
          <p:nvPr/>
        </p:nvSpPr>
        <p:spPr>
          <a:xfrm>
            <a:off x="1130444" y="1331429"/>
            <a:ext cx="9572061" cy="798944"/>
          </a:xfrm>
          <a:prstGeom prst="rect">
            <a:avLst/>
          </a:prstGeom>
        </p:spPr>
        <p:txBody>
          <a:bodyPr lIns="0" tIns="0" rIns="0" bIns="0" rtlCol="0" anchor="t">
            <a:spAutoFit/>
          </a:bodyPr>
          <a:lstStyle/>
          <a:p>
            <a:pPr>
              <a:lnSpc>
                <a:spcPts val="6098"/>
              </a:lnSpc>
            </a:pPr>
            <a:r>
              <a:rPr lang="en-US" sz="5699">
                <a:solidFill>
                  <a:srgbClr val="5A798F"/>
                </a:solidFill>
                <a:latin typeface="Kenao Sans Serif"/>
              </a:rPr>
              <a:t>Behavior is Communication</a:t>
            </a:r>
          </a:p>
        </p:txBody>
      </p:sp>
      <p:sp>
        <p:nvSpPr>
          <p:cNvPr id="14" name="TextBox 14"/>
          <p:cNvSpPr txBox="1"/>
          <p:nvPr/>
        </p:nvSpPr>
        <p:spPr>
          <a:xfrm>
            <a:off x="11525360" y="2748997"/>
            <a:ext cx="6029543" cy="5045710"/>
          </a:xfrm>
          <a:prstGeom prst="rect">
            <a:avLst/>
          </a:prstGeom>
        </p:spPr>
        <p:txBody>
          <a:bodyPr lIns="0" tIns="0" rIns="0" bIns="0" rtlCol="0" anchor="t">
            <a:spAutoFit/>
          </a:bodyPr>
          <a:lstStyle/>
          <a:p>
            <a:pPr>
              <a:lnSpc>
                <a:spcPts val="8119"/>
              </a:lnSpc>
            </a:pPr>
            <a:r>
              <a:rPr lang="en-US" sz="3999" spc="99">
                <a:solidFill>
                  <a:srgbClr val="5A798F"/>
                </a:solidFill>
                <a:latin typeface="Canva Sans"/>
              </a:rPr>
              <a:t>Impulse Control</a:t>
            </a:r>
          </a:p>
          <a:p>
            <a:pPr>
              <a:lnSpc>
                <a:spcPts val="8119"/>
              </a:lnSpc>
            </a:pPr>
            <a:r>
              <a:rPr lang="en-US" sz="3999" spc="99">
                <a:solidFill>
                  <a:srgbClr val="5A798F"/>
                </a:solidFill>
                <a:latin typeface="Canva Sans"/>
              </a:rPr>
              <a:t>Self-regulation</a:t>
            </a:r>
          </a:p>
          <a:p>
            <a:pPr>
              <a:lnSpc>
                <a:spcPts val="8119"/>
              </a:lnSpc>
            </a:pPr>
            <a:r>
              <a:rPr lang="en-US" sz="3999" spc="99">
                <a:solidFill>
                  <a:srgbClr val="5A798F"/>
                </a:solidFill>
                <a:latin typeface="Canva Sans"/>
              </a:rPr>
              <a:t>Problem solving</a:t>
            </a:r>
          </a:p>
          <a:p>
            <a:pPr>
              <a:lnSpc>
                <a:spcPts val="8119"/>
              </a:lnSpc>
            </a:pPr>
            <a:r>
              <a:rPr lang="en-US" sz="3999" spc="99">
                <a:solidFill>
                  <a:srgbClr val="5A798F"/>
                </a:solidFill>
                <a:latin typeface="Canva Sans"/>
              </a:rPr>
              <a:t>Communicating </a:t>
            </a:r>
          </a:p>
          <a:p>
            <a:pPr>
              <a:lnSpc>
                <a:spcPts val="8119"/>
              </a:lnSpc>
            </a:pPr>
            <a:r>
              <a:rPr lang="en-US" sz="3999" spc="99">
                <a:solidFill>
                  <a:srgbClr val="5A798F"/>
                </a:solidFill>
                <a:latin typeface="Canva Sans"/>
              </a:rPr>
              <a:t>wants and needs</a:t>
            </a:r>
          </a:p>
        </p:txBody>
      </p:sp>
      <p:sp>
        <p:nvSpPr>
          <p:cNvPr id="15" name="Freeform 15"/>
          <p:cNvSpPr/>
          <p:nvPr/>
        </p:nvSpPr>
        <p:spPr>
          <a:xfrm>
            <a:off x="10702505" y="3169374"/>
            <a:ext cx="528692" cy="528692"/>
          </a:xfrm>
          <a:custGeom>
            <a:avLst/>
            <a:gdLst/>
            <a:ahLst/>
            <a:cxnLst/>
            <a:rect l="l" t="t" r="r" b="b"/>
            <a:pathLst>
              <a:path w="528692" h="528692">
                <a:moveTo>
                  <a:pt x="0" y="0"/>
                </a:moveTo>
                <a:lnTo>
                  <a:pt x="528692" y="0"/>
                </a:lnTo>
                <a:lnTo>
                  <a:pt x="528692" y="528692"/>
                </a:lnTo>
                <a:lnTo>
                  <a:pt x="0" y="5286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Freeform 16"/>
          <p:cNvSpPr/>
          <p:nvPr/>
        </p:nvSpPr>
        <p:spPr>
          <a:xfrm>
            <a:off x="10702505" y="4189332"/>
            <a:ext cx="528692" cy="528692"/>
          </a:xfrm>
          <a:custGeom>
            <a:avLst/>
            <a:gdLst/>
            <a:ahLst/>
            <a:cxnLst/>
            <a:rect l="l" t="t" r="r" b="b"/>
            <a:pathLst>
              <a:path w="528692" h="528692">
                <a:moveTo>
                  <a:pt x="0" y="0"/>
                </a:moveTo>
                <a:lnTo>
                  <a:pt x="528692" y="0"/>
                </a:lnTo>
                <a:lnTo>
                  <a:pt x="528692" y="528692"/>
                </a:lnTo>
                <a:lnTo>
                  <a:pt x="0" y="5286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a:off x="10702505" y="5213324"/>
            <a:ext cx="528692" cy="528692"/>
          </a:xfrm>
          <a:custGeom>
            <a:avLst/>
            <a:gdLst/>
            <a:ahLst/>
            <a:cxnLst/>
            <a:rect l="l" t="t" r="r" b="b"/>
            <a:pathLst>
              <a:path w="528692" h="528692">
                <a:moveTo>
                  <a:pt x="0" y="0"/>
                </a:moveTo>
                <a:lnTo>
                  <a:pt x="528692" y="0"/>
                </a:lnTo>
                <a:lnTo>
                  <a:pt x="528692" y="528691"/>
                </a:lnTo>
                <a:lnTo>
                  <a:pt x="0" y="5286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8" name="Freeform 18"/>
          <p:cNvSpPr/>
          <p:nvPr/>
        </p:nvSpPr>
        <p:spPr>
          <a:xfrm>
            <a:off x="10702505" y="6237315"/>
            <a:ext cx="528692" cy="528692"/>
          </a:xfrm>
          <a:custGeom>
            <a:avLst/>
            <a:gdLst/>
            <a:ahLst/>
            <a:cxnLst/>
            <a:rect l="l" t="t" r="r" b="b"/>
            <a:pathLst>
              <a:path w="528692" h="528692">
                <a:moveTo>
                  <a:pt x="0" y="0"/>
                </a:moveTo>
                <a:lnTo>
                  <a:pt x="528692" y="0"/>
                </a:lnTo>
                <a:lnTo>
                  <a:pt x="528692" y="528692"/>
                </a:lnTo>
                <a:lnTo>
                  <a:pt x="0" y="5286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TextBox 19"/>
          <p:cNvSpPr txBox="1"/>
          <p:nvPr/>
        </p:nvSpPr>
        <p:spPr>
          <a:xfrm>
            <a:off x="1028700" y="3777866"/>
            <a:ext cx="9325078" cy="2794715"/>
          </a:xfrm>
          <a:prstGeom prst="rect">
            <a:avLst/>
          </a:prstGeom>
        </p:spPr>
        <p:txBody>
          <a:bodyPr lIns="0" tIns="0" rIns="0" bIns="0" rtlCol="0" anchor="t">
            <a:spAutoFit/>
          </a:bodyPr>
          <a:lstStyle/>
          <a:p>
            <a:pPr>
              <a:lnSpc>
                <a:spcPts val="5560"/>
              </a:lnSpc>
              <a:spcBef>
                <a:spcPct val="0"/>
              </a:spcBef>
            </a:pPr>
            <a:r>
              <a:rPr lang="en-US" sz="3971">
                <a:solidFill>
                  <a:srgbClr val="5A798F"/>
                </a:solidFill>
                <a:latin typeface="Canva Sans"/>
              </a:rPr>
              <a:t>Frequent behavioral outbursts may be a sign they have not developed the coping skills needed to deal with big feelings.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DF7F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3490952">
            <a:off x="-2030323" y="5931615"/>
            <a:ext cx="6118046" cy="8312563"/>
            <a:chOff x="0" y="0"/>
            <a:chExt cx="3364992" cy="4572000"/>
          </a:xfrm>
        </p:grpSpPr>
        <p:sp>
          <p:nvSpPr>
            <p:cNvPr id="3" name="Freeform 3"/>
            <p:cNvSpPr/>
            <p:nvPr/>
          </p:nvSpPr>
          <p:spPr>
            <a:xfrm>
              <a:off x="-14430" y="-18654"/>
              <a:ext cx="3539861" cy="4602770"/>
            </a:xfrm>
            <a:custGeom>
              <a:avLst/>
              <a:gdLst/>
              <a:ahLst/>
              <a:cxnLst/>
              <a:rect l="l" t="t" r="r" b="b"/>
              <a:pathLst>
                <a:path w="3539861" h="4602770">
                  <a:moveTo>
                    <a:pt x="3154043" y="370565"/>
                  </a:moveTo>
                  <a:cubicBezTo>
                    <a:pt x="3149740" y="364861"/>
                    <a:pt x="3145370" y="359189"/>
                    <a:pt x="3140931" y="353551"/>
                  </a:cubicBezTo>
                  <a:cubicBezTo>
                    <a:pt x="3082392" y="279158"/>
                    <a:pt x="3014204" y="214094"/>
                    <a:pt x="2936275" y="160224"/>
                  </a:cubicBezTo>
                  <a:cubicBezTo>
                    <a:pt x="2823060" y="81962"/>
                    <a:pt x="2687194" y="34683"/>
                    <a:pt x="2550433" y="22062"/>
                  </a:cubicBezTo>
                  <a:cubicBezTo>
                    <a:pt x="2311401" y="0"/>
                    <a:pt x="2064469" y="85852"/>
                    <a:pt x="1890673" y="251441"/>
                  </a:cubicBezTo>
                  <a:cubicBezTo>
                    <a:pt x="1723562" y="410662"/>
                    <a:pt x="1622575" y="637131"/>
                    <a:pt x="1430598" y="765279"/>
                  </a:cubicBezTo>
                  <a:cubicBezTo>
                    <a:pt x="1083906" y="996705"/>
                    <a:pt x="563193" y="830427"/>
                    <a:pt x="243218" y="1097579"/>
                  </a:cubicBezTo>
                  <a:cubicBezTo>
                    <a:pt x="63620" y="1247529"/>
                    <a:pt x="0" y="1501521"/>
                    <a:pt x="20102" y="1734627"/>
                  </a:cubicBezTo>
                  <a:cubicBezTo>
                    <a:pt x="40205" y="1967733"/>
                    <a:pt x="131565" y="2187758"/>
                    <a:pt x="215291" y="2406235"/>
                  </a:cubicBezTo>
                  <a:cubicBezTo>
                    <a:pt x="299017" y="2624711"/>
                    <a:pt x="377184" y="2852254"/>
                    <a:pt x="368928" y="3086079"/>
                  </a:cubicBezTo>
                  <a:cubicBezTo>
                    <a:pt x="362900" y="3256754"/>
                    <a:pt x="310997" y="3422120"/>
                    <a:pt x="283999" y="3590754"/>
                  </a:cubicBezTo>
                  <a:cubicBezTo>
                    <a:pt x="257000" y="3759387"/>
                    <a:pt x="257812" y="3942783"/>
                    <a:pt x="347642" y="4088027"/>
                  </a:cubicBezTo>
                  <a:cubicBezTo>
                    <a:pt x="440151" y="4237603"/>
                    <a:pt x="609029" y="4319614"/>
                    <a:pt x="771424" y="4387121"/>
                  </a:cubicBezTo>
                  <a:cubicBezTo>
                    <a:pt x="1053243" y="4504272"/>
                    <a:pt x="1351777" y="4602770"/>
                    <a:pt x="1656685" y="4589446"/>
                  </a:cubicBezTo>
                  <a:cubicBezTo>
                    <a:pt x="1961591" y="4576123"/>
                    <a:pt x="2275861" y="4431515"/>
                    <a:pt x="2421358" y="4163223"/>
                  </a:cubicBezTo>
                  <a:cubicBezTo>
                    <a:pt x="2655053" y="3732294"/>
                    <a:pt x="2388209" y="3172284"/>
                    <a:pt x="2571656" y="2717683"/>
                  </a:cubicBezTo>
                  <a:cubicBezTo>
                    <a:pt x="2665220" y="2485823"/>
                    <a:pt x="2862908" y="2315251"/>
                    <a:pt x="3015930" y="2117522"/>
                  </a:cubicBezTo>
                  <a:cubicBezTo>
                    <a:pt x="3383087" y="1643097"/>
                    <a:pt x="3539861" y="881930"/>
                    <a:pt x="3154043" y="370565"/>
                  </a:cubicBezTo>
                  <a:close/>
                </a:path>
              </a:pathLst>
            </a:custGeom>
            <a:solidFill>
              <a:srgbClr val="DBEDFD"/>
            </a:solidFill>
            <a:ln w="12700">
              <a:solidFill>
                <a:srgbClr val="000000"/>
              </a:solidFill>
            </a:ln>
          </p:spPr>
        </p:sp>
        <p:sp>
          <p:nvSpPr>
            <p:cNvPr id="4" name="Freeform 4"/>
            <p:cNvSpPr/>
            <p:nvPr/>
          </p:nvSpPr>
          <p:spPr>
            <a:xfrm>
              <a:off x="2106" y="-6"/>
              <a:ext cx="3362886" cy="4572006"/>
            </a:xfrm>
            <a:custGeom>
              <a:avLst/>
              <a:gdLst/>
              <a:ahLst/>
              <a:cxnLst/>
              <a:rect l="l" t="t" r="r" b="b"/>
              <a:pathLst>
                <a:path w="3362886" h="4572006">
                  <a:moveTo>
                    <a:pt x="3362886" y="4572006"/>
                  </a:moveTo>
                  <a:lnTo>
                    <a:pt x="0" y="4572006"/>
                  </a:lnTo>
                  <a:lnTo>
                    <a:pt x="0" y="0"/>
                  </a:lnTo>
                  <a:lnTo>
                    <a:pt x="3362886" y="0"/>
                  </a:lnTo>
                  <a:lnTo>
                    <a:pt x="3362886" y="4572006"/>
                  </a:lnTo>
                  <a:close/>
                </a:path>
              </a:pathLst>
            </a:custGeom>
            <a:blipFill>
              <a:blip r:embed="rId3"/>
              <a:stretch>
                <a:fillRect l="-48" r="-48"/>
              </a:stretch>
            </a:blipFill>
          </p:spPr>
        </p:sp>
      </p:grpSp>
      <p:grpSp>
        <p:nvGrpSpPr>
          <p:cNvPr id="5" name="Group 5"/>
          <p:cNvGrpSpPr>
            <a:grpSpLocks noChangeAspect="1"/>
          </p:cNvGrpSpPr>
          <p:nvPr/>
        </p:nvGrpSpPr>
        <p:grpSpPr>
          <a:xfrm>
            <a:off x="13539305" y="-5317632"/>
            <a:ext cx="14092745" cy="9902503"/>
            <a:chOff x="0" y="0"/>
            <a:chExt cx="4572000" cy="3212592"/>
          </a:xfrm>
        </p:grpSpPr>
        <p:sp>
          <p:nvSpPr>
            <p:cNvPr id="6" name="Freeform 6"/>
            <p:cNvSpPr/>
            <p:nvPr/>
          </p:nvSpPr>
          <p:spPr>
            <a:xfrm>
              <a:off x="-40875" y="-15335"/>
              <a:ext cx="4793771" cy="3267781"/>
            </a:xfrm>
            <a:custGeom>
              <a:avLst/>
              <a:gdLst/>
              <a:ahLst/>
              <a:cxnLst/>
              <a:rect l="l" t="t" r="r" b="b"/>
              <a:pathLst>
                <a:path w="4793771" h="3267781">
                  <a:moveTo>
                    <a:pt x="3758476" y="2388987"/>
                  </a:moveTo>
                  <a:cubicBezTo>
                    <a:pt x="3777145" y="2379652"/>
                    <a:pt x="3795601" y="2369892"/>
                    <a:pt x="3813797" y="2359622"/>
                  </a:cubicBezTo>
                  <a:cubicBezTo>
                    <a:pt x="4346006" y="2059225"/>
                    <a:pt x="4793771" y="1415561"/>
                    <a:pt x="4539726" y="792606"/>
                  </a:cubicBezTo>
                  <a:cubicBezTo>
                    <a:pt x="4416115" y="489497"/>
                    <a:pt x="4124250" y="253294"/>
                    <a:pt x="3798022" y="226479"/>
                  </a:cubicBezTo>
                  <a:cubicBezTo>
                    <a:pt x="3416210" y="195095"/>
                    <a:pt x="3057000" y="433700"/>
                    <a:pt x="2673902" y="434869"/>
                  </a:cubicBezTo>
                  <a:cubicBezTo>
                    <a:pt x="2150947" y="436467"/>
                    <a:pt x="1697967" y="0"/>
                    <a:pt x="1175295" y="17260"/>
                  </a:cubicBezTo>
                  <a:cubicBezTo>
                    <a:pt x="926093" y="25490"/>
                    <a:pt x="686885" y="141037"/>
                    <a:pt x="505621" y="312257"/>
                  </a:cubicBezTo>
                  <a:cubicBezTo>
                    <a:pt x="324357" y="483477"/>
                    <a:pt x="198176" y="707277"/>
                    <a:pt x="117968" y="943375"/>
                  </a:cubicBezTo>
                  <a:cubicBezTo>
                    <a:pt x="33113" y="1193148"/>
                    <a:pt x="0" y="1477082"/>
                    <a:pt x="114600" y="1714681"/>
                  </a:cubicBezTo>
                  <a:cubicBezTo>
                    <a:pt x="225927" y="1945498"/>
                    <a:pt x="455959" y="2093480"/>
                    <a:pt x="684103" y="2210167"/>
                  </a:cubicBezTo>
                  <a:cubicBezTo>
                    <a:pt x="912247" y="2326854"/>
                    <a:pt x="1155656" y="2428529"/>
                    <a:pt x="1335979" y="2610604"/>
                  </a:cubicBezTo>
                  <a:cubicBezTo>
                    <a:pt x="1526733" y="2803211"/>
                    <a:pt x="1646549" y="3083819"/>
                    <a:pt x="1897397" y="3186566"/>
                  </a:cubicBezTo>
                  <a:cubicBezTo>
                    <a:pt x="2095678" y="3267781"/>
                    <a:pt x="2326648" y="3211079"/>
                    <a:pt x="2512645" y="3104699"/>
                  </a:cubicBezTo>
                  <a:cubicBezTo>
                    <a:pt x="2698634" y="2998322"/>
                    <a:pt x="2853882" y="2846534"/>
                    <a:pt x="3026221" y="2719221"/>
                  </a:cubicBezTo>
                  <a:cubicBezTo>
                    <a:pt x="3243833" y="2558464"/>
                    <a:pt x="3518795" y="2508816"/>
                    <a:pt x="3758476" y="2388987"/>
                  </a:cubicBezTo>
                  <a:close/>
                </a:path>
              </a:pathLst>
            </a:custGeom>
            <a:solidFill>
              <a:srgbClr val="DBEDFD"/>
            </a:solidFill>
            <a:ln w="12700">
              <a:solidFill>
                <a:srgbClr val="000000"/>
              </a:solidFill>
            </a:ln>
          </p:spPr>
        </p:sp>
        <p:sp>
          <p:nvSpPr>
            <p:cNvPr id="7" name="Freeform 7"/>
            <p:cNvSpPr/>
            <p:nvPr/>
          </p:nvSpPr>
          <p:spPr>
            <a:xfrm>
              <a:off x="0" y="0"/>
              <a:ext cx="4572000" cy="3212592"/>
            </a:xfrm>
            <a:custGeom>
              <a:avLst/>
              <a:gdLst/>
              <a:ahLst/>
              <a:cxnLst/>
              <a:rect l="l" t="t" r="r" b="b"/>
              <a:pathLst>
                <a:path w="4572000" h="3212592">
                  <a:moveTo>
                    <a:pt x="4572000" y="3212592"/>
                  </a:moveTo>
                  <a:lnTo>
                    <a:pt x="0" y="3212592"/>
                  </a:lnTo>
                  <a:lnTo>
                    <a:pt x="0" y="0"/>
                  </a:lnTo>
                  <a:lnTo>
                    <a:pt x="4572000" y="0"/>
                  </a:lnTo>
                  <a:lnTo>
                    <a:pt x="4572000" y="3212592"/>
                  </a:lnTo>
                  <a:close/>
                </a:path>
              </a:pathLst>
            </a:custGeom>
            <a:blipFill>
              <a:blip r:embed="rId4"/>
              <a:stretch>
                <a:fillRect l="-11" r="-11"/>
              </a:stretch>
            </a:blipFill>
          </p:spPr>
        </p:sp>
      </p:grpSp>
      <p:grpSp>
        <p:nvGrpSpPr>
          <p:cNvPr id="8" name="Group 8"/>
          <p:cNvGrpSpPr/>
          <p:nvPr/>
        </p:nvGrpSpPr>
        <p:grpSpPr>
          <a:xfrm>
            <a:off x="-3312665" y="1022801"/>
            <a:ext cx="14470349" cy="1492763"/>
            <a:chOff x="0" y="0"/>
            <a:chExt cx="3939507" cy="406400"/>
          </a:xfrm>
        </p:grpSpPr>
        <p:sp>
          <p:nvSpPr>
            <p:cNvPr id="9" name="Freeform 9"/>
            <p:cNvSpPr/>
            <p:nvPr/>
          </p:nvSpPr>
          <p:spPr>
            <a:xfrm>
              <a:off x="0" y="0"/>
              <a:ext cx="3939507" cy="406400"/>
            </a:xfrm>
            <a:custGeom>
              <a:avLst/>
              <a:gdLst/>
              <a:ahLst/>
              <a:cxnLst/>
              <a:rect l="l" t="t" r="r" b="b"/>
              <a:pathLst>
                <a:path w="3939507" h="406400">
                  <a:moveTo>
                    <a:pt x="3736307" y="0"/>
                  </a:moveTo>
                  <a:cubicBezTo>
                    <a:pt x="3848531" y="0"/>
                    <a:pt x="3939507" y="90976"/>
                    <a:pt x="3939507" y="203200"/>
                  </a:cubicBezTo>
                  <a:cubicBezTo>
                    <a:pt x="3939507" y="315424"/>
                    <a:pt x="3848531" y="406400"/>
                    <a:pt x="3736307"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10" name="TextBox 10"/>
            <p:cNvSpPr txBox="1"/>
            <p:nvPr/>
          </p:nvSpPr>
          <p:spPr>
            <a:xfrm>
              <a:off x="0" y="-28575"/>
              <a:ext cx="3939507" cy="434975"/>
            </a:xfrm>
            <a:prstGeom prst="rect">
              <a:avLst/>
            </a:prstGeom>
          </p:spPr>
          <p:txBody>
            <a:bodyPr lIns="50800" tIns="50800" rIns="50800" bIns="50800" rtlCol="0" anchor="ctr"/>
            <a:lstStyle/>
            <a:p>
              <a:pPr algn="ctr">
                <a:lnSpc>
                  <a:spcPts val="1885"/>
                </a:lnSpc>
              </a:pPr>
              <a:endParaRPr/>
            </a:p>
          </p:txBody>
        </p:sp>
      </p:grpSp>
      <p:sp>
        <p:nvSpPr>
          <p:cNvPr id="11" name="Freeform 11"/>
          <p:cNvSpPr/>
          <p:nvPr/>
        </p:nvSpPr>
        <p:spPr>
          <a:xfrm>
            <a:off x="15220412" y="6799888"/>
            <a:ext cx="3616808" cy="3288007"/>
          </a:xfrm>
          <a:custGeom>
            <a:avLst/>
            <a:gdLst/>
            <a:ahLst/>
            <a:cxnLst/>
            <a:rect l="l" t="t" r="r" b="b"/>
            <a:pathLst>
              <a:path w="3616808" h="3288007">
                <a:moveTo>
                  <a:pt x="0" y="0"/>
                </a:moveTo>
                <a:lnTo>
                  <a:pt x="3616808" y="0"/>
                </a:lnTo>
                <a:lnTo>
                  <a:pt x="3616808" y="3288008"/>
                </a:lnTo>
                <a:lnTo>
                  <a:pt x="0" y="32880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2611452" y="3837334"/>
            <a:ext cx="528692" cy="528692"/>
          </a:xfrm>
          <a:custGeom>
            <a:avLst/>
            <a:gdLst/>
            <a:ahLst/>
            <a:cxnLst/>
            <a:rect l="l" t="t" r="r" b="b"/>
            <a:pathLst>
              <a:path w="528692" h="528692">
                <a:moveTo>
                  <a:pt x="0" y="0"/>
                </a:moveTo>
                <a:lnTo>
                  <a:pt x="528692" y="0"/>
                </a:lnTo>
                <a:lnTo>
                  <a:pt x="528692" y="528691"/>
                </a:lnTo>
                <a:lnTo>
                  <a:pt x="0" y="5286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2611452" y="4879154"/>
            <a:ext cx="528692" cy="528692"/>
          </a:xfrm>
          <a:custGeom>
            <a:avLst/>
            <a:gdLst/>
            <a:ahLst/>
            <a:cxnLst/>
            <a:rect l="l" t="t" r="r" b="b"/>
            <a:pathLst>
              <a:path w="528692" h="528692">
                <a:moveTo>
                  <a:pt x="0" y="0"/>
                </a:moveTo>
                <a:lnTo>
                  <a:pt x="528692" y="0"/>
                </a:lnTo>
                <a:lnTo>
                  <a:pt x="528692" y="528692"/>
                </a:lnTo>
                <a:lnTo>
                  <a:pt x="0" y="5286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a:off x="2611452" y="5922196"/>
            <a:ext cx="528692" cy="528692"/>
          </a:xfrm>
          <a:custGeom>
            <a:avLst/>
            <a:gdLst/>
            <a:ahLst/>
            <a:cxnLst/>
            <a:rect l="l" t="t" r="r" b="b"/>
            <a:pathLst>
              <a:path w="528692" h="528692">
                <a:moveTo>
                  <a:pt x="0" y="0"/>
                </a:moveTo>
                <a:lnTo>
                  <a:pt x="528692" y="0"/>
                </a:lnTo>
                <a:lnTo>
                  <a:pt x="528692" y="528692"/>
                </a:lnTo>
                <a:lnTo>
                  <a:pt x="0" y="5286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a:off x="2611452" y="6965238"/>
            <a:ext cx="528692" cy="528692"/>
          </a:xfrm>
          <a:custGeom>
            <a:avLst/>
            <a:gdLst/>
            <a:ahLst/>
            <a:cxnLst/>
            <a:rect l="l" t="t" r="r" b="b"/>
            <a:pathLst>
              <a:path w="528692" h="528692">
                <a:moveTo>
                  <a:pt x="0" y="0"/>
                </a:moveTo>
                <a:lnTo>
                  <a:pt x="528692" y="0"/>
                </a:lnTo>
                <a:lnTo>
                  <a:pt x="528692" y="528692"/>
                </a:lnTo>
                <a:lnTo>
                  <a:pt x="0" y="5286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a:off x="12686416" y="1382102"/>
            <a:ext cx="1705778" cy="3384987"/>
          </a:xfrm>
          <a:custGeom>
            <a:avLst/>
            <a:gdLst/>
            <a:ahLst/>
            <a:cxnLst/>
            <a:rect l="l" t="t" r="r" b="b"/>
            <a:pathLst>
              <a:path w="1705778" h="3384987">
                <a:moveTo>
                  <a:pt x="0" y="0"/>
                </a:moveTo>
                <a:lnTo>
                  <a:pt x="1705779" y="0"/>
                </a:lnTo>
                <a:lnTo>
                  <a:pt x="1705779" y="3384987"/>
                </a:lnTo>
                <a:lnTo>
                  <a:pt x="0" y="3384987"/>
                </a:lnTo>
                <a:lnTo>
                  <a:pt x="0" y="0"/>
                </a:lnTo>
                <a:close/>
              </a:path>
            </a:pathLst>
          </a:custGeom>
          <a:blipFill>
            <a:blip r:embed="rId9"/>
            <a:stretch>
              <a:fillRect/>
            </a:stretch>
          </a:blipFill>
        </p:spPr>
      </p:sp>
      <p:sp>
        <p:nvSpPr>
          <p:cNvPr id="17" name="Freeform 17"/>
          <p:cNvSpPr/>
          <p:nvPr/>
        </p:nvSpPr>
        <p:spPr>
          <a:xfrm>
            <a:off x="15220412" y="3074596"/>
            <a:ext cx="2782914" cy="2782914"/>
          </a:xfrm>
          <a:custGeom>
            <a:avLst/>
            <a:gdLst/>
            <a:ahLst/>
            <a:cxnLst/>
            <a:rect l="l" t="t" r="r" b="b"/>
            <a:pathLst>
              <a:path w="2782914" h="2782914">
                <a:moveTo>
                  <a:pt x="0" y="0"/>
                </a:moveTo>
                <a:lnTo>
                  <a:pt x="2782914" y="0"/>
                </a:lnTo>
                <a:lnTo>
                  <a:pt x="2782914" y="2782914"/>
                </a:lnTo>
                <a:lnTo>
                  <a:pt x="0" y="2782914"/>
                </a:lnTo>
                <a:lnTo>
                  <a:pt x="0" y="0"/>
                </a:lnTo>
                <a:close/>
              </a:path>
            </a:pathLst>
          </a:custGeom>
          <a:blipFill>
            <a:blip r:embed="rId10"/>
            <a:stretch>
              <a:fillRect/>
            </a:stretch>
          </a:blipFill>
        </p:spPr>
      </p:sp>
      <p:sp>
        <p:nvSpPr>
          <p:cNvPr id="18" name="Freeform 18"/>
          <p:cNvSpPr/>
          <p:nvPr/>
        </p:nvSpPr>
        <p:spPr>
          <a:xfrm>
            <a:off x="12518029" y="5407846"/>
            <a:ext cx="2042553" cy="2453775"/>
          </a:xfrm>
          <a:custGeom>
            <a:avLst/>
            <a:gdLst/>
            <a:ahLst/>
            <a:cxnLst/>
            <a:rect l="l" t="t" r="r" b="b"/>
            <a:pathLst>
              <a:path w="2042553" h="2453775">
                <a:moveTo>
                  <a:pt x="0" y="0"/>
                </a:moveTo>
                <a:lnTo>
                  <a:pt x="2042553" y="0"/>
                </a:lnTo>
                <a:lnTo>
                  <a:pt x="2042553" y="2453775"/>
                </a:lnTo>
                <a:lnTo>
                  <a:pt x="0" y="2453775"/>
                </a:lnTo>
                <a:lnTo>
                  <a:pt x="0" y="0"/>
                </a:lnTo>
                <a:close/>
              </a:path>
            </a:pathLst>
          </a:custGeom>
          <a:blipFill>
            <a:blip r:embed="rId11"/>
            <a:stretch>
              <a:fillRect/>
            </a:stretch>
          </a:blipFill>
        </p:spPr>
      </p:sp>
      <p:sp>
        <p:nvSpPr>
          <p:cNvPr id="19" name="TextBox 19"/>
          <p:cNvSpPr txBox="1"/>
          <p:nvPr/>
        </p:nvSpPr>
        <p:spPr>
          <a:xfrm>
            <a:off x="4112852" y="1467827"/>
            <a:ext cx="3167539" cy="1047736"/>
          </a:xfrm>
          <a:prstGeom prst="rect">
            <a:avLst/>
          </a:prstGeom>
        </p:spPr>
        <p:txBody>
          <a:bodyPr lIns="0" tIns="0" rIns="0" bIns="0" rtlCol="0" anchor="t">
            <a:spAutoFit/>
          </a:bodyPr>
          <a:lstStyle/>
          <a:p>
            <a:pPr marL="0" lvl="0" indent="0" algn="l">
              <a:lnSpc>
                <a:spcPts val="8024"/>
              </a:lnSpc>
              <a:spcBef>
                <a:spcPct val="0"/>
              </a:spcBef>
            </a:pPr>
            <a:r>
              <a:rPr lang="en-US" sz="7499">
                <a:solidFill>
                  <a:srgbClr val="5A798F"/>
                </a:solidFill>
                <a:latin typeface="Kenao Sans Serif"/>
              </a:rPr>
              <a:t>Timers</a:t>
            </a:r>
          </a:p>
        </p:txBody>
      </p:sp>
      <p:sp>
        <p:nvSpPr>
          <p:cNvPr id="20" name="TextBox 20"/>
          <p:cNvSpPr txBox="1"/>
          <p:nvPr/>
        </p:nvSpPr>
        <p:spPr>
          <a:xfrm>
            <a:off x="3430781" y="3523009"/>
            <a:ext cx="13828519" cy="4139876"/>
          </a:xfrm>
          <a:prstGeom prst="rect">
            <a:avLst/>
          </a:prstGeom>
        </p:spPr>
        <p:txBody>
          <a:bodyPr lIns="0" tIns="0" rIns="0" bIns="0" rtlCol="0" anchor="t">
            <a:spAutoFit/>
          </a:bodyPr>
          <a:lstStyle/>
          <a:p>
            <a:pPr>
              <a:lnSpc>
                <a:spcPts val="8390"/>
              </a:lnSpc>
            </a:pPr>
            <a:r>
              <a:rPr lang="en-US" sz="4133" spc="103">
                <a:solidFill>
                  <a:srgbClr val="5A798F"/>
                </a:solidFill>
                <a:latin typeface="Canva Sans"/>
              </a:rPr>
              <a:t>While using a toy/electronic</a:t>
            </a:r>
          </a:p>
          <a:p>
            <a:pPr>
              <a:lnSpc>
                <a:spcPts val="8390"/>
              </a:lnSpc>
            </a:pPr>
            <a:r>
              <a:rPr lang="en-US" sz="4133" spc="103">
                <a:solidFill>
                  <a:srgbClr val="5A798F"/>
                </a:solidFill>
                <a:latin typeface="Canva Sans"/>
              </a:rPr>
              <a:t>When dinner will be ready</a:t>
            </a:r>
          </a:p>
          <a:p>
            <a:pPr>
              <a:lnSpc>
                <a:spcPts val="8390"/>
              </a:lnSpc>
            </a:pPr>
            <a:r>
              <a:rPr lang="en-US" sz="4133" spc="103">
                <a:solidFill>
                  <a:srgbClr val="5A798F"/>
                </a:solidFill>
                <a:latin typeface="Canva Sans"/>
              </a:rPr>
              <a:t>Time to start bedtime routine</a:t>
            </a:r>
          </a:p>
          <a:p>
            <a:pPr>
              <a:lnSpc>
                <a:spcPts val="8390"/>
              </a:lnSpc>
            </a:pPr>
            <a:r>
              <a:rPr lang="en-US" sz="4133" spc="103">
                <a:solidFill>
                  <a:srgbClr val="5A798F"/>
                </a:solidFill>
                <a:latin typeface="Canva Sans"/>
              </a:rPr>
              <a:t>Practicing to wait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DF7FF"/>
        </a:solidFill>
        <a:effectLst/>
      </p:bgPr>
    </p:bg>
    <p:spTree>
      <p:nvGrpSpPr>
        <p:cNvPr id="1" name=""/>
        <p:cNvGrpSpPr/>
        <p:nvPr/>
      </p:nvGrpSpPr>
      <p:grpSpPr>
        <a:xfrm>
          <a:off x="0" y="0"/>
          <a:ext cx="0" cy="0"/>
          <a:chOff x="0" y="0"/>
          <a:chExt cx="0" cy="0"/>
        </a:xfrm>
      </p:grpSpPr>
      <p:grpSp>
        <p:nvGrpSpPr>
          <p:cNvPr id="2" name="Group 2"/>
          <p:cNvGrpSpPr/>
          <p:nvPr/>
        </p:nvGrpSpPr>
        <p:grpSpPr>
          <a:xfrm>
            <a:off x="-3312665" y="1022801"/>
            <a:ext cx="14470349" cy="1492763"/>
            <a:chOff x="0" y="0"/>
            <a:chExt cx="3939507" cy="406400"/>
          </a:xfrm>
        </p:grpSpPr>
        <p:sp>
          <p:nvSpPr>
            <p:cNvPr id="3" name="Freeform 3"/>
            <p:cNvSpPr/>
            <p:nvPr/>
          </p:nvSpPr>
          <p:spPr>
            <a:xfrm>
              <a:off x="0" y="0"/>
              <a:ext cx="3939507" cy="406400"/>
            </a:xfrm>
            <a:custGeom>
              <a:avLst/>
              <a:gdLst/>
              <a:ahLst/>
              <a:cxnLst/>
              <a:rect l="l" t="t" r="r" b="b"/>
              <a:pathLst>
                <a:path w="3939507" h="406400">
                  <a:moveTo>
                    <a:pt x="3736307" y="0"/>
                  </a:moveTo>
                  <a:cubicBezTo>
                    <a:pt x="3848531" y="0"/>
                    <a:pt x="3939507" y="90976"/>
                    <a:pt x="3939507" y="203200"/>
                  </a:cubicBezTo>
                  <a:cubicBezTo>
                    <a:pt x="3939507" y="315424"/>
                    <a:pt x="3848531" y="406400"/>
                    <a:pt x="3736307"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4" name="TextBox 4"/>
            <p:cNvSpPr txBox="1"/>
            <p:nvPr/>
          </p:nvSpPr>
          <p:spPr>
            <a:xfrm>
              <a:off x="0" y="-28575"/>
              <a:ext cx="3939507" cy="434975"/>
            </a:xfrm>
            <a:prstGeom prst="rect">
              <a:avLst/>
            </a:prstGeom>
          </p:spPr>
          <p:txBody>
            <a:bodyPr lIns="50800" tIns="50800" rIns="50800" bIns="50800" rtlCol="0" anchor="ctr"/>
            <a:lstStyle/>
            <a:p>
              <a:pPr algn="ctr">
                <a:lnSpc>
                  <a:spcPts val="1885"/>
                </a:lnSpc>
              </a:pPr>
              <a:endParaRPr/>
            </a:p>
          </p:txBody>
        </p:sp>
      </p:grpSp>
      <p:sp>
        <p:nvSpPr>
          <p:cNvPr id="5" name="TextBox 5"/>
          <p:cNvSpPr txBox="1"/>
          <p:nvPr/>
        </p:nvSpPr>
        <p:spPr>
          <a:xfrm>
            <a:off x="1236902" y="1288176"/>
            <a:ext cx="5753219" cy="1047736"/>
          </a:xfrm>
          <a:prstGeom prst="rect">
            <a:avLst/>
          </a:prstGeom>
        </p:spPr>
        <p:txBody>
          <a:bodyPr lIns="0" tIns="0" rIns="0" bIns="0" rtlCol="0" anchor="t">
            <a:spAutoFit/>
          </a:bodyPr>
          <a:lstStyle/>
          <a:p>
            <a:pPr marL="0" lvl="0" indent="0" algn="l">
              <a:lnSpc>
                <a:spcPts val="8024"/>
              </a:lnSpc>
              <a:spcBef>
                <a:spcPct val="0"/>
              </a:spcBef>
            </a:pPr>
            <a:r>
              <a:rPr lang="en-US" sz="7499">
                <a:solidFill>
                  <a:srgbClr val="5A798F"/>
                </a:solidFill>
                <a:latin typeface="Kenao Sans Serif"/>
              </a:rPr>
              <a:t>Timers cont...</a:t>
            </a:r>
          </a:p>
        </p:txBody>
      </p:sp>
      <p:sp>
        <p:nvSpPr>
          <p:cNvPr id="6" name="Freeform 6"/>
          <p:cNvSpPr/>
          <p:nvPr/>
        </p:nvSpPr>
        <p:spPr>
          <a:xfrm>
            <a:off x="2506029" y="4068494"/>
            <a:ext cx="1031251" cy="1625181"/>
          </a:xfrm>
          <a:custGeom>
            <a:avLst/>
            <a:gdLst/>
            <a:ahLst/>
            <a:cxnLst/>
            <a:rect l="l" t="t" r="r" b="b"/>
            <a:pathLst>
              <a:path w="1031251" h="1625181">
                <a:moveTo>
                  <a:pt x="0" y="0"/>
                </a:moveTo>
                <a:lnTo>
                  <a:pt x="1031252" y="0"/>
                </a:lnTo>
                <a:lnTo>
                  <a:pt x="1031252" y="1625181"/>
                </a:lnTo>
                <a:lnTo>
                  <a:pt x="0" y="16251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7"/>
          <p:cNvSpPr txBox="1"/>
          <p:nvPr/>
        </p:nvSpPr>
        <p:spPr>
          <a:xfrm>
            <a:off x="3702424" y="4424992"/>
            <a:ext cx="14585576" cy="2941321"/>
          </a:xfrm>
          <a:prstGeom prst="rect">
            <a:avLst/>
          </a:prstGeom>
        </p:spPr>
        <p:txBody>
          <a:bodyPr lIns="0" tIns="0" rIns="0" bIns="0" rtlCol="0" anchor="t">
            <a:spAutoFit/>
          </a:bodyPr>
          <a:lstStyle/>
          <a:p>
            <a:pPr>
              <a:lnSpc>
                <a:spcPts val="5879"/>
              </a:lnSpc>
            </a:pPr>
            <a:r>
              <a:rPr lang="en-US" sz="4199">
                <a:solidFill>
                  <a:srgbClr val="5A798F"/>
                </a:solidFill>
                <a:latin typeface="Canva Sans"/>
              </a:rPr>
              <a:t>Reinforce appropriate communication! </a:t>
            </a:r>
          </a:p>
          <a:p>
            <a:pPr>
              <a:lnSpc>
                <a:spcPts val="5879"/>
              </a:lnSpc>
            </a:pPr>
            <a:endParaRPr lang="en-US" sz="4199">
              <a:solidFill>
                <a:srgbClr val="5A798F"/>
              </a:solidFill>
              <a:latin typeface="Canva Sans"/>
            </a:endParaRPr>
          </a:p>
          <a:p>
            <a:pPr>
              <a:lnSpc>
                <a:spcPts val="5879"/>
              </a:lnSpc>
              <a:spcBef>
                <a:spcPct val="0"/>
              </a:spcBef>
            </a:pPr>
            <a:r>
              <a:rPr lang="en-US" sz="4199">
                <a:solidFill>
                  <a:srgbClr val="5A798F"/>
                </a:solidFill>
                <a:latin typeface="Canva Sans"/>
              </a:rPr>
              <a:t>Ex: Appropriately asks for more time, </a:t>
            </a:r>
            <a:r>
              <a:rPr lang="en-US" sz="4199" u="sng">
                <a:solidFill>
                  <a:srgbClr val="5A798F"/>
                </a:solidFill>
                <a:latin typeface="Canva Sans"/>
              </a:rPr>
              <a:t>without</a:t>
            </a:r>
            <a:r>
              <a:rPr lang="en-US" sz="4199">
                <a:solidFill>
                  <a:srgbClr val="5A798F"/>
                </a:solidFill>
                <a:latin typeface="Canva Sans"/>
              </a:rPr>
              <a:t> a behavior... GIVE IT!</a:t>
            </a:r>
          </a:p>
        </p:txBody>
      </p:sp>
      <p:grpSp>
        <p:nvGrpSpPr>
          <p:cNvPr id="8" name="Group 8"/>
          <p:cNvGrpSpPr>
            <a:grpSpLocks noChangeAspect="1"/>
          </p:cNvGrpSpPr>
          <p:nvPr/>
        </p:nvGrpSpPr>
        <p:grpSpPr>
          <a:xfrm>
            <a:off x="13539305" y="-5317632"/>
            <a:ext cx="14092745" cy="9902503"/>
            <a:chOff x="0" y="0"/>
            <a:chExt cx="4572000" cy="3212592"/>
          </a:xfrm>
        </p:grpSpPr>
        <p:sp>
          <p:nvSpPr>
            <p:cNvPr id="9" name="Freeform 9"/>
            <p:cNvSpPr/>
            <p:nvPr/>
          </p:nvSpPr>
          <p:spPr>
            <a:xfrm>
              <a:off x="-40875" y="-15335"/>
              <a:ext cx="4793771" cy="3267781"/>
            </a:xfrm>
            <a:custGeom>
              <a:avLst/>
              <a:gdLst/>
              <a:ahLst/>
              <a:cxnLst/>
              <a:rect l="l" t="t" r="r" b="b"/>
              <a:pathLst>
                <a:path w="4793771" h="3267781">
                  <a:moveTo>
                    <a:pt x="3758476" y="2388987"/>
                  </a:moveTo>
                  <a:cubicBezTo>
                    <a:pt x="3777145" y="2379652"/>
                    <a:pt x="3795601" y="2369892"/>
                    <a:pt x="3813797" y="2359622"/>
                  </a:cubicBezTo>
                  <a:cubicBezTo>
                    <a:pt x="4346006" y="2059225"/>
                    <a:pt x="4793771" y="1415561"/>
                    <a:pt x="4539726" y="792606"/>
                  </a:cubicBezTo>
                  <a:cubicBezTo>
                    <a:pt x="4416115" y="489497"/>
                    <a:pt x="4124250" y="253294"/>
                    <a:pt x="3798022" y="226479"/>
                  </a:cubicBezTo>
                  <a:cubicBezTo>
                    <a:pt x="3416210" y="195095"/>
                    <a:pt x="3057000" y="433700"/>
                    <a:pt x="2673902" y="434869"/>
                  </a:cubicBezTo>
                  <a:cubicBezTo>
                    <a:pt x="2150947" y="436467"/>
                    <a:pt x="1697967" y="0"/>
                    <a:pt x="1175295" y="17260"/>
                  </a:cubicBezTo>
                  <a:cubicBezTo>
                    <a:pt x="926093" y="25490"/>
                    <a:pt x="686885" y="141037"/>
                    <a:pt x="505621" y="312257"/>
                  </a:cubicBezTo>
                  <a:cubicBezTo>
                    <a:pt x="324357" y="483477"/>
                    <a:pt x="198176" y="707277"/>
                    <a:pt x="117968" y="943375"/>
                  </a:cubicBezTo>
                  <a:cubicBezTo>
                    <a:pt x="33113" y="1193148"/>
                    <a:pt x="0" y="1477082"/>
                    <a:pt x="114600" y="1714681"/>
                  </a:cubicBezTo>
                  <a:cubicBezTo>
                    <a:pt x="225927" y="1945498"/>
                    <a:pt x="455959" y="2093480"/>
                    <a:pt x="684103" y="2210167"/>
                  </a:cubicBezTo>
                  <a:cubicBezTo>
                    <a:pt x="912247" y="2326854"/>
                    <a:pt x="1155656" y="2428529"/>
                    <a:pt x="1335979" y="2610604"/>
                  </a:cubicBezTo>
                  <a:cubicBezTo>
                    <a:pt x="1526733" y="2803211"/>
                    <a:pt x="1646549" y="3083819"/>
                    <a:pt x="1897397" y="3186566"/>
                  </a:cubicBezTo>
                  <a:cubicBezTo>
                    <a:pt x="2095678" y="3267781"/>
                    <a:pt x="2326648" y="3211079"/>
                    <a:pt x="2512645" y="3104699"/>
                  </a:cubicBezTo>
                  <a:cubicBezTo>
                    <a:pt x="2698634" y="2998322"/>
                    <a:pt x="2853882" y="2846534"/>
                    <a:pt x="3026221" y="2719221"/>
                  </a:cubicBezTo>
                  <a:cubicBezTo>
                    <a:pt x="3243833" y="2558464"/>
                    <a:pt x="3518795" y="2508816"/>
                    <a:pt x="3758476" y="2388987"/>
                  </a:cubicBezTo>
                  <a:close/>
                </a:path>
              </a:pathLst>
            </a:custGeom>
            <a:solidFill>
              <a:srgbClr val="DBEDFD"/>
            </a:solidFill>
            <a:ln w="12700">
              <a:solidFill>
                <a:srgbClr val="000000"/>
              </a:solidFill>
            </a:ln>
          </p:spPr>
        </p:sp>
        <p:sp>
          <p:nvSpPr>
            <p:cNvPr id="10" name="Freeform 10"/>
            <p:cNvSpPr/>
            <p:nvPr/>
          </p:nvSpPr>
          <p:spPr>
            <a:xfrm>
              <a:off x="0" y="0"/>
              <a:ext cx="4572000" cy="3212592"/>
            </a:xfrm>
            <a:custGeom>
              <a:avLst/>
              <a:gdLst/>
              <a:ahLst/>
              <a:cxnLst/>
              <a:rect l="l" t="t" r="r" b="b"/>
              <a:pathLst>
                <a:path w="4572000" h="3212592">
                  <a:moveTo>
                    <a:pt x="4572000" y="3212592"/>
                  </a:moveTo>
                  <a:lnTo>
                    <a:pt x="0" y="3212592"/>
                  </a:lnTo>
                  <a:lnTo>
                    <a:pt x="0" y="0"/>
                  </a:lnTo>
                  <a:lnTo>
                    <a:pt x="4572000" y="0"/>
                  </a:lnTo>
                  <a:lnTo>
                    <a:pt x="4572000" y="3212592"/>
                  </a:lnTo>
                  <a:close/>
                </a:path>
              </a:pathLst>
            </a:custGeom>
            <a:blipFill>
              <a:blip r:embed="rId5"/>
              <a:stretch>
                <a:fillRect l="-11" r="-11"/>
              </a:stretch>
            </a:blipFill>
          </p:spPr>
        </p:sp>
      </p:grpSp>
      <p:grpSp>
        <p:nvGrpSpPr>
          <p:cNvPr id="11" name="Group 11"/>
          <p:cNvGrpSpPr>
            <a:grpSpLocks noChangeAspect="1"/>
          </p:cNvGrpSpPr>
          <p:nvPr/>
        </p:nvGrpSpPr>
        <p:grpSpPr>
          <a:xfrm rot="-3490952">
            <a:off x="-2506889" y="5777821"/>
            <a:ext cx="6118046" cy="8312563"/>
            <a:chOff x="0" y="0"/>
            <a:chExt cx="3364992" cy="4572000"/>
          </a:xfrm>
        </p:grpSpPr>
        <p:sp>
          <p:nvSpPr>
            <p:cNvPr id="12" name="Freeform 12"/>
            <p:cNvSpPr/>
            <p:nvPr/>
          </p:nvSpPr>
          <p:spPr>
            <a:xfrm>
              <a:off x="-14430" y="-18654"/>
              <a:ext cx="3539861" cy="4602770"/>
            </a:xfrm>
            <a:custGeom>
              <a:avLst/>
              <a:gdLst/>
              <a:ahLst/>
              <a:cxnLst/>
              <a:rect l="l" t="t" r="r" b="b"/>
              <a:pathLst>
                <a:path w="3539861" h="4602770">
                  <a:moveTo>
                    <a:pt x="3154043" y="370565"/>
                  </a:moveTo>
                  <a:cubicBezTo>
                    <a:pt x="3149740" y="364861"/>
                    <a:pt x="3145370" y="359189"/>
                    <a:pt x="3140931" y="353551"/>
                  </a:cubicBezTo>
                  <a:cubicBezTo>
                    <a:pt x="3082392" y="279158"/>
                    <a:pt x="3014204" y="214094"/>
                    <a:pt x="2936275" y="160224"/>
                  </a:cubicBezTo>
                  <a:cubicBezTo>
                    <a:pt x="2823060" y="81962"/>
                    <a:pt x="2687194" y="34683"/>
                    <a:pt x="2550433" y="22062"/>
                  </a:cubicBezTo>
                  <a:cubicBezTo>
                    <a:pt x="2311401" y="0"/>
                    <a:pt x="2064469" y="85852"/>
                    <a:pt x="1890673" y="251441"/>
                  </a:cubicBezTo>
                  <a:cubicBezTo>
                    <a:pt x="1723562" y="410662"/>
                    <a:pt x="1622575" y="637131"/>
                    <a:pt x="1430598" y="765279"/>
                  </a:cubicBezTo>
                  <a:cubicBezTo>
                    <a:pt x="1083906" y="996705"/>
                    <a:pt x="563193" y="830427"/>
                    <a:pt x="243218" y="1097579"/>
                  </a:cubicBezTo>
                  <a:cubicBezTo>
                    <a:pt x="63620" y="1247529"/>
                    <a:pt x="0" y="1501521"/>
                    <a:pt x="20102" y="1734627"/>
                  </a:cubicBezTo>
                  <a:cubicBezTo>
                    <a:pt x="40205" y="1967733"/>
                    <a:pt x="131565" y="2187758"/>
                    <a:pt x="215291" y="2406235"/>
                  </a:cubicBezTo>
                  <a:cubicBezTo>
                    <a:pt x="299017" y="2624711"/>
                    <a:pt x="377184" y="2852254"/>
                    <a:pt x="368928" y="3086079"/>
                  </a:cubicBezTo>
                  <a:cubicBezTo>
                    <a:pt x="362900" y="3256754"/>
                    <a:pt x="310997" y="3422120"/>
                    <a:pt x="283999" y="3590754"/>
                  </a:cubicBezTo>
                  <a:cubicBezTo>
                    <a:pt x="257000" y="3759387"/>
                    <a:pt x="257812" y="3942783"/>
                    <a:pt x="347642" y="4088027"/>
                  </a:cubicBezTo>
                  <a:cubicBezTo>
                    <a:pt x="440151" y="4237603"/>
                    <a:pt x="609029" y="4319614"/>
                    <a:pt x="771424" y="4387121"/>
                  </a:cubicBezTo>
                  <a:cubicBezTo>
                    <a:pt x="1053243" y="4504272"/>
                    <a:pt x="1351777" y="4602770"/>
                    <a:pt x="1656685" y="4589446"/>
                  </a:cubicBezTo>
                  <a:cubicBezTo>
                    <a:pt x="1961591" y="4576123"/>
                    <a:pt x="2275861" y="4431515"/>
                    <a:pt x="2421358" y="4163223"/>
                  </a:cubicBezTo>
                  <a:cubicBezTo>
                    <a:pt x="2655053" y="3732294"/>
                    <a:pt x="2388209" y="3172284"/>
                    <a:pt x="2571656" y="2717683"/>
                  </a:cubicBezTo>
                  <a:cubicBezTo>
                    <a:pt x="2665220" y="2485823"/>
                    <a:pt x="2862908" y="2315251"/>
                    <a:pt x="3015930" y="2117522"/>
                  </a:cubicBezTo>
                  <a:cubicBezTo>
                    <a:pt x="3383087" y="1643097"/>
                    <a:pt x="3539861" y="881930"/>
                    <a:pt x="3154043" y="370565"/>
                  </a:cubicBezTo>
                  <a:close/>
                </a:path>
              </a:pathLst>
            </a:custGeom>
            <a:solidFill>
              <a:srgbClr val="DBEDFD"/>
            </a:solidFill>
            <a:ln w="12700">
              <a:solidFill>
                <a:srgbClr val="000000"/>
              </a:solidFill>
            </a:ln>
          </p:spPr>
        </p:sp>
        <p:sp>
          <p:nvSpPr>
            <p:cNvPr id="13" name="Freeform 13"/>
            <p:cNvSpPr/>
            <p:nvPr/>
          </p:nvSpPr>
          <p:spPr>
            <a:xfrm>
              <a:off x="2106" y="-6"/>
              <a:ext cx="3362886" cy="4572006"/>
            </a:xfrm>
            <a:custGeom>
              <a:avLst/>
              <a:gdLst/>
              <a:ahLst/>
              <a:cxnLst/>
              <a:rect l="l" t="t" r="r" b="b"/>
              <a:pathLst>
                <a:path w="3362886" h="4572006">
                  <a:moveTo>
                    <a:pt x="3362886" y="4572006"/>
                  </a:moveTo>
                  <a:lnTo>
                    <a:pt x="0" y="4572006"/>
                  </a:lnTo>
                  <a:lnTo>
                    <a:pt x="0" y="0"/>
                  </a:lnTo>
                  <a:lnTo>
                    <a:pt x="3362886" y="0"/>
                  </a:lnTo>
                  <a:lnTo>
                    <a:pt x="3362886" y="4572006"/>
                  </a:lnTo>
                  <a:close/>
                </a:path>
              </a:pathLst>
            </a:custGeom>
            <a:blipFill>
              <a:blip r:embed="rId6"/>
              <a:stretch>
                <a:fillRect l="-48" r="-48"/>
              </a:stretch>
            </a:blipFill>
          </p:spPr>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DF7FF"/>
        </a:solidFill>
        <a:effectLst/>
      </p:bgPr>
    </p:bg>
    <p:spTree>
      <p:nvGrpSpPr>
        <p:cNvPr id="1" name=""/>
        <p:cNvGrpSpPr/>
        <p:nvPr/>
      </p:nvGrpSpPr>
      <p:grpSpPr>
        <a:xfrm>
          <a:off x="0" y="0"/>
          <a:ext cx="0" cy="0"/>
          <a:chOff x="0" y="0"/>
          <a:chExt cx="0" cy="0"/>
        </a:xfrm>
      </p:grpSpPr>
      <p:grpSp>
        <p:nvGrpSpPr>
          <p:cNvPr id="2" name="Group 2"/>
          <p:cNvGrpSpPr/>
          <p:nvPr/>
        </p:nvGrpSpPr>
        <p:grpSpPr>
          <a:xfrm>
            <a:off x="-3312665" y="1022801"/>
            <a:ext cx="14470349" cy="1492763"/>
            <a:chOff x="0" y="0"/>
            <a:chExt cx="3939507" cy="406400"/>
          </a:xfrm>
        </p:grpSpPr>
        <p:sp>
          <p:nvSpPr>
            <p:cNvPr id="3" name="Freeform 3"/>
            <p:cNvSpPr/>
            <p:nvPr/>
          </p:nvSpPr>
          <p:spPr>
            <a:xfrm>
              <a:off x="0" y="0"/>
              <a:ext cx="3939507" cy="406400"/>
            </a:xfrm>
            <a:custGeom>
              <a:avLst/>
              <a:gdLst/>
              <a:ahLst/>
              <a:cxnLst/>
              <a:rect l="l" t="t" r="r" b="b"/>
              <a:pathLst>
                <a:path w="3939507" h="406400">
                  <a:moveTo>
                    <a:pt x="3736307" y="0"/>
                  </a:moveTo>
                  <a:cubicBezTo>
                    <a:pt x="3848531" y="0"/>
                    <a:pt x="3939507" y="90976"/>
                    <a:pt x="3939507" y="203200"/>
                  </a:cubicBezTo>
                  <a:cubicBezTo>
                    <a:pt x="3939507" y="315424"/>
                    <a:pt x="3848531" y="406400"/>
                    <a:pt x="3736307"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4" name="TextBox 4"/>
            <p:cNvSpPr txBox="1"/>
            <p:nvPr/>
          </p:nvSpPr>
          <p:spPr>
            <a:xfrm>
              <a:off x="0" y="-28575"/>
              <a:ext cx="3939507" cy="434975"/>
            </a:xfrm>
            <a:prstGeom prst="rect">
              <a:avLst/>
            </a:prstGeom>
          </p:spPr>
          <p:txBody>
            <a:bodyPr lIns="50800" tIns="50800" rIns="50800" bIns="50800" rtlCol="0" anchor="ctr"/>
            <a:lstStyle/>
            <a:p>
              <a:pPr algn="ctr">
                <a:lnSpc>
                  <a:spcPts val="1885"/>
                </a:lnSpc>
              </a:pPr>
              <a:endParaRPr/>
            </a:p>
          </p:txBody>
        </p:sp>
      </p:grpSp>
      <p:sp>
        <p:nvSpPr>
          <p:cNvPr id="5" name="TextBox 5"/>
          <p:cNvSpPr txBox="1"/>
          <p:nvPr/>
        </p:nvSpPr>
        <p:spPr>
          <a:xfrm>
            <a:off x="1236902" y="1288176"/>
            <a:ext cx="8352115" cy="1047736"/>
          </a:xfrm>
          <a:prstGeom prst="rect">
            <a:avLst/>
          </a:prstGeom>
        </p:spPr>
        <p:txBody>
          <a:bodyPr lIns="0" tIns="0" rIns="0" bIns="0" rtlCol="0" anchor="t">
            <a:spAutoFit/>
          </a:bodyPr>
          <a:lstStyle/>
          <a:p>
            <a:pPr marL="0" lvl="0" indent="0" algn="l">
              <a:lnSpc>
                <a:spcPts val="8024"/>
              </a:lnSpc>
              <a:spcBef>
                <a:spcPct val="0"/>
              </a:spcBef>
            </a:pPr>
            <a:r>
              <a:rPr lang="en-US" sz="7499">
                <a:solidFill>
                  <a:srgbClr val="5A798F"/>
                </a:solidFill>
                <a:latin typeface="Kenao Sans Serif"/>
              </a:rPr>
              <a:t>Reactive Strategies</a:t>
            </a:r>
          </a:p>
        </p:txBody>
      </p:sp>
      <p:sp>
        <p:nvSpPr>
          <p:cNvPr id="6" name="TextBox 6"/>
          <p:cNvSpPr txBox="1"/>
          <p:nvPr/>
        </p:nvSpPr>
        <p:spPr>
          <a:xfrm>
            <a:off x="1236902" y="2683337"/>
            <a:ext cx="6185892" cy="712471"/>
          </a:xfrm>
          <a:prstGeom prst="rect">
            <a:avLst/>
          </a:prstGeom>
        </p:spPr>
        <p:txBody>
          <a:bodyPr lIns="0" tIns="0" rIns="0" bIns="0" rtlCol="0" anchor="t">
            <a:spAutoFit/>
          </a:bodyPr>
          <a:lstStyle/>
          <a:p>
            <a:pPr>
              <a:lnSpc>
                <a:spcPts val="5879"/>
              </a:lnSpc>
              <a:spcBef>
                <a:spcPct val="0"/>
              </a:spcBef>
            </a:pPr>
            <a:r>
              <a:rPr lang="en-US" sz="4199">
                <a:solidFill>
                  <a:srgbClr val="5A798F"/>
                </a:solidFill>
                <a:latin typeface="Canva Sans"/>
              </a:rPr>
              <a:t>How do I best respond? </a:t>
            </a:r>
          </a:p>
        </p:txBody>
      </p:sp>
      <p:sp>
        <p:nvSpPr>
          <p:cNvPr id="7" name="Freeform 7"/>
          <p:cNvSpPr/>
          <p:nvPr/>
        </p:nvSpPr>
        <p:spPr>
          <a:xfrm>
            <a:off x="2080508" y="3814907"/>
            <a:ext cx="528692" cy="528692"/>
          </a:xfrm>
          <a:custGeom>
            <a:avLst/>
            <a:gdLst/>
            <a:ahLst/>
            <a:cxnLst/>
            <a:rect l="l" t="t" r="r" b="b"/>
            <a:pathLst>
              <a:path w="528692" h="528692">
                <a:moveTo>
                  <a:pt x="0" y="0"/>
                </a:moveTo>
                <a:lnTo>
                  <a:pt x="528692" y="0"/>
                </a:lnTo>
                <a:lnTo>
                  <a:pt x="528692" y="528692"/>
                </a:lnTo>
                <a:lnTo>
                  <a:pt x="0" y="5286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8"/>
          <p:cNvSpPr txBox="1"/>
          <p:nvPr/>
        </p:nvSpPr>
        <p:spPr>
          <a:xfrm>
            <a:off x="3430781" y="3523009"/>
            <a:ext cx="14669182" cy="5265249"/>
          </a:xfrm>
          <a:prstGeom prst="rect">
            <a:avLst/>
          </a:prstGeom>
        </p:spPr>
        <p:txBody>
          <a:bodyPr lIns="0" tIns="0" rIns="0" bIns="0" rtlCol="0" anchor="t">
            <a:spAutoFit/>
          </a:bodyPr>
          <a:lstStyle/>
          <a:p>
            <a:pPr>
              <a:lnSpc>
                <a:spcPts val="8390"/>
              </a:lnSpc>
            </a:pPr>
            <a:r>
              <a:rPr lang="en-US" sz="4133" spc="103">
                <a:solidFill>
                  <a:srgbClr val="5A798F"/>
                </a:solidFill>
                <a:latin typeface="Canva Sans"/>
              </a:rPr>
              <a:t>Stay calm - model coping skills</a:t>
            </a:r>
          </a:p>
          <a:p>
            <a:pPr>
              <a:lnSpc>
                <a:spcPts val="8390"/>
              </a:lnSpc>
            </a:pPr>
            <a:r>
              <a:rPr lang="en-US" sz="4133" spc="103">
                <a:solidFill>
                  <a:srgbClr val="5A798F"/>
                </a:solidFill>
                <a:latin typeface="Canva Sans"/>
              </a:rPr>
              <a:t>Speak in a neutral tone</a:t>
            </a:r>
          </a:p>
          <a:p>
            <a:pPr>
              <a:lnSpc>
                <a:spcPts val="5786"/>
              </a:lnSpc>
            </a:pPr>
            <a:r>
              <a:rPr lang="en-US" sz="4133" spc="103">
                <a:solidFill>
                  <a:srgbClr val="5A798F"/>
                </a:solidFill>
                <a:latin typeface="Canva Sans"/>
              </a:rPr>
              <a:t>Validate their feelings (ex: I see you are upset, I understand this is hard)</a:t>
            </a:r>
          </a:p>
          <a:p>
            <a:pPr>
              <a:lnSpc>
                <a:spcPts val="3126"/>
              </a:lnSpc>
            </a:pPr>
            <a:endParaRPr lang="en-US" sz="4133" spc="103">
              <a:solidFill>
                <a:srgbClr val="5A798F"/>
              </a:solidFill>
              <a:latin typeface="Canva Sans"/>
            </a:endParaRPr>
          </a:p>
          <a:p>
            <a:pPr>
              <a:lnSpc>
                <a:spcPts val="4712"/>
              </a:lnSpc>
            </a:pPr>
            <a:r>
              <a:rPr lang="en-US" sz="4133" spc="103">
                <a:solidFill>
                  <a:srgbClr val="5A798F"/>
                </a:solidFill>
                <a:latin typeface="Canva Sans"/>
              </a:rPr>
              <a:t>*How we respond to our child’s behavior can determine their future behavior! (Hint: Reinforcement!)</a:t>
            </a:r>
          </a:p>
        </p:txBody>
      </p:sp>
      <p:sp>
        <p:nvSpPr>
          <p:cNvPr id="9" name="Freeform 9"/>
          <p:cNvSpPr/>
          <p:nvPr/>
        </p:nvSpPr>
        <p:spPr>
          <a:xfrm>
            <a:off x="2080508" y="4879154"/>
            <a:ext cx="528692" cy="528692"/>
          </a:xfrm>
          <a:custGeom>
            <a:avLst/>
            <a:gdLst/>
            <a:ahLst/>
            <a:cxnLst/>
            <a:rect l="l" t="t" r="r" b="b"/>
            <a:pathLst>
              <a:path w="528692" h="528692">
                <a:moveTo>
                  <a:pt x="0" y="0"/>
                </a:moveTo>
                <a:lnTo>
                  <a:pt x="528692" y="0"/>
                </a:lnTo>
                <a:lnTo>
                  <a:pt x="528692" y="528692"/>
                </a:lnTo>
                <a:lnTo>
                  <a:pt x="0" y="5286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2080508" y="5941246"/>
            <a:ext cx="528692" cy="528692"/>
          </a:xfrm>
          <a:custGeom>
            <a:avLst/>
            <a:gdLst/>
            <a:ahLst/>
            <a:cxnLst/>
            <a:rect l="l" t="t" r="r" b="b"/>
            <a:pathLst>
              <a:path w="528692" h="528692">
                <a:moveTo>
                  <a:pt x="0" y="0"/>
                </a:moveTo>
                <a:lnTo>
                  <a:pt x="528692" y="0"/>
                </a:lnTo>
                <a:lnTo>
                  <a:pt x="528692" y="528692"/>
                </a:lnTo>
                <a:lnTo>
                  <a:pt x="0" y="5286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1" name="Group 11"/>
          <p:cNvGrpSpPr>
            <a:grpSpLocks noChangeAspect="1"/>
          </p:cNvGrpSpPr>
          <p:nvPr/>
        </p:nvGrpSpPr>
        <p:grpSpPr>
          <a:xfrm>
            <a:off x="13539305" y="-5317632"/>
            <a:ext cx="14092745" cy="9902503"/>
            <a:chOff x="0" y="0"/>
            <a:chExt cx="4572000" cy="3212592"/>
          </a:xfrm>
        </p:grpSpPr>
        <p:sp>
          <p:nvSpPr>
            <p:cNvPr id="12" name="Freeform 12"/>
            <p:cNvSpPr/>
            <p:nvPr/>
          </p:nvSpPr>
          <p:spPr>
            <a:xfrm>
              <a:off x="-40875" y="-15335"/>
              <a:ext cx="4793771" cy="3267781"/>
            </a:xfrm>
            <a:custGeom>
              <a:avLst/>
              <a:gdLst/>
              <a:ahLst/>
              <a:cxnLst/>
              <a:rect l="l" t="t" r="r" b="b"/>
              <a:pathLst>
                <a:path w="4793771" h="3267781">
                  <a:moveTo>
                    <a:pt x="3758476" y="2388987"/>
                  </a:moveTo>
                  <a:cubicBezTo>
                    <a:pt x="3777145" y="2379652"/>
                    <a:pt x="3795601" y="2369892"/>
                    <a:pt x="3813797" y="2359622"/>
                  </a:cubicBezTo>
                  <a:cubicBezTo>
                    <a:pt x="4346006" y="2059225"/>
                    <a:pt x="4793771" y="1415561"/>
                    <a:pt x="4539726" y="792606"/>
                  </a:cubicBezTo>
                  <a:cubicBezTo>
                    <a:pt x="4416115" y="489497"/>
                    <a:pt x="4124250" y="253294"/>
                    <a:pt x="3798022" y="226479"/>
                  </a:cubicBezTo>
                  <a:cubicBezTo>
                    <a:pt x="3416210" y="195095"/>
                    <a:pt x="3057000" y="433700"/>
                    <a:pt x="2673902" y="434869"/>
                  </a:cubicBezTo>
                  <a:cubicBezTo>
                    <a:pt x="2150947" y="436467"/>
                    <a:pt x="1697967" y="0"/>
                    <a:pt x="1175295" y="17260"/>
                  </a:cubicBezTo>
                  <a:cubicBezTo>
                    <a:pt x="926093" y="25490"/>
                    <a:pt x="686885" y="141037"/>
                    <a:pt x="505621" y="312257"/>
                  </a:cubicBezTo>
                  <a:cubicBezTo>
                    <a:pt x="324357" y="483477"/>
                    <a:pt x="198176" y="707277"/>
                    <a:pt x="117968" y="943375"/>
                  </a:cubicBezTo>
                  <a:cubicBezTo>
                    <a:pt x="33113" y="1193148"/>
                    <a:pt x="0" y="1477082"/>
                    <a:pt x="114600" y="1714681"/>
                  </a:cubicBezTo>
                  <a:cubicBezTo>
                    <a:pt x="225927" y="1945498"/>
                    <a:pt x="455959" y="2093480"/>
                    <a:pt x="684103" y="2210167"/>
                  </a:cubicBezTo>
                  <a:cubicBezTo>
                    <a:pt x="912247" y="2326854"/>
                    <a:pt x="1155656" y="2428529"/>
                    <a:pt x="1335979" y="2610604"/>
                  </a:cubicBezTo>
                  <a:cubicBezTo>
                    <a:pt x="1526733" y="2803211"/>
                    <a:pt x="1646549" y="3083819"/>
                    <a:pt x="1897397" y="3186566"/>
                  </a:cubicBezTo>
                  <a:cubicBezTo>
                    <a:pt x="2095678" y="3267781"/>
                    <a:pt x="2326648" y="3211079"/>
                    <a:pt x="2512645" y="3104699"/>
                  </a:cubicBezTo>
                  <a:cubicBezTo>
                    <a:pt x="2698634" y="2998322"/>
                    <a:pt x="2853882" y="2846534"/>
                    <a:pt x="3026221" y="2719221"/>
                  </a:cubicBezTo>
                  <a:cubicBezTo>
                    <a:pt x="3243833" y="2558464"/>
                    <a:pt x="3518795" y="2508816"/>
                    <a:pt x="3758476" y="2388987"/>
                  </a:cubicBezTo>
                  <a:close/>
                </a:path>
              </a:pathLst>
            </a:custGeom>
            <a:solidFill>
              <a:srgbClr val="DBEDFD"/>
            </a:solidFill>
            <a:ln w="12700">
              <a:solidFill>
                <a:srgbClr val="000000"/>
              </a:solidFill>
            </a:ln>
          </p:spPr>
        </p:sp>
        <p:sp>
          <p:nvSpPr>
            <p:cNvPr id="13" name="Freeform 13"/>
            <p:cNvSpPr/>
            <p:nvPr/>
          </p:nvSpPr>
          <p:spPr>
            <a:xfrm>
              <a:off x="0" y="0"/>
              <a:ext cx="4572000" cy="3212592"/>
            </a:xfrm>
            <a:custGeom>
              <a:avLst/>
              <a:gdLst/>
              <a:ahLst/>
              <a:cxnLst/>
              <a:rect l="l" t="t" r="r" b="b"/>
              <a:pathLst>
                <a:path w="4572000" h="3212592">
                  <a:moveTo>
                    <a:pt x="4572000" y="3212592"/>
                  </a:moveTo>
                  <a:lnTo>
                    <a:pt x="0" y="3212592"/>
                  </a:lnTo>
                  <a:lnTo>
                    <a:pt x="0" y="0"/>
                  </a:lnTo>
                  <a:lnTo>
                    <a:pt x="4572000" y="0"/>
                  </a:lnTo>
                  <a:lnTo>
                    <a:pt x="4572000" y="3212592"/>
                  </a:lnTo>
                  <a:close/>
                </a:path>
              </a:pathLst>
            </a:custGeom>
            <a:blipFill>
              <a:blip r:embed="rId5"/>
              <a:stretch>
                <a:fillRect l="-11" r="-11"/>
              </a:stretch>
            </a:blipFill>
          </p:spPr>
        </p:sp>
      </p:grpSp>
      <p:grpSp>
        <p:nvGrpSpPr>
          <p:cNvPr id="14" name="Group 14"/>
          <p:cNvGrpSpPr>
            <a:grpSpLocks noChangeAspect="1"/>
          </p:cNvGrpSpPr>
          <p:nvPr/>
        </p:nvGrpSpPr>
        <p:grpSpPr>
          <a:xfrm rot="-3490952">
            <a:off x="-2506889" y="5777821"/>
            <a:ext cx="6118046" cy="8312563"/>
            <a:chOff x="0" y="0"/>
            <a:chExt cx="3364992" cy="4572000"/>
          </a:xfrm>
        </p:grpSpPr>
        <p:sp>
          <p:nvSpPr>
            <p:cNvPr id="15" name="Freeform 15"/>
            <p:cNvSpPr/>
            <p:nvPr/>
          </p:nvSpPr>
          <p:spPr>
            <a:xfrm>
              <a:off x="-14430" y="-18654"/>
              <a:ext cx="3539861" cy="4602770"/>
            </a:xfrm>
            <a:custGeom>
              <a:avLst/>
              <a:gdLst/>
              <a:ahLst/>
              <a:cxnLst/>
              <a:rect l="l" t="t" r="r" b="b"/>
              <a:pathLst>
                <a:path w="3539861" h="4602770">
                  <a:moveTo>
                    <a:pt x="3154043" y="370565"/>
                  </a:moveTo>
                  <a:cubicBezTo>
                    <a:pt x="3149740" y="364861"/>
                    <a:pt x="3145370" y="359189"/>
                    <a:pt x="3140931" y="353551"/>
                  </a:cubicBezTo>
                  <a:cubicBezTo>
                    <a:pt x="3082392" y="279158"/>
                    <a:pt x="3014204" y="214094"/>
                    <a:pt x="2936275" y="160224"/>
                  </a:cubicBezTo>
                  <a:cubicBezTo>
                    <a:pt x="2823060" y="81962"/>
                    <a:pt x="2687194" y="34683"/>
                    <a:pt x="2550433" y="22062"/>
                  </a:cubicBezTo>
                  <a:cubicBezTo>
                    <a:pt x="2311401" y="0"/>
                    <a:pt x="2064469" y="85852"/>
                    <a:pt x="1890673" y="251441"/>
                  </a:cubicBezTo>
                  <a:cubicBezTo>
                    <a:pt x="1723562" y="410662"/>
                    <a:pt x="1622575" y="637131"/>
                    <a:pt x="1430598" y="765279"/>
                  </a:cubicBezTo>
                  <a:cubicBezTo>
                    <a:pt x="1083906" y="996705"/>
                    <a:pt x="563193" y="830427"/>
                    <a:pt x="243218" y="1097579"/>
                  </a:cubicBezTo>
                  <a:cubicBezTo>
                    <a:pt x="63620" y="1247529"/>
                    <a:pt x="0" y="1501521"/>
                    <a:pt x="20102" y="1734627"/>
                  </a:cubicBezTo>
                  <a:cubicBezTo>
                    <a:pt x="40205" y="1967733"/>
                    <a:pt x="131565" y="2187758"/>
                    <a:pt x="215291" y="2406235"/>
                  </a:cubicBezTo>
                  <a:cubicBezTo>
                    <a:pt x="299017" y="2624711"/>
                    <a:pt x="377184" y="2852254"/>
                    <a:pt x="368928" y="3086079"/>
                  </a:cubicBezTo>
                  <a:cubicBezTo>
                    <a:pt x="362900" y="3256754"/>
                    <a:pt x="310997" y="3422120"/>
                    <a:pt x="283999" y="3590754"/>
                  </a:cubicBezTo>
                  <a:cubicBezTo>
                    <a:pt x="257000" y="3759387"/>
                    <a:pt x="257812" y="3942783"/>
                    <a:pt x="347642" y="4088027"/>
                  </a:cubicBezTo>
                  <a:cubicBezTo>
                    <a:pt x="440151" y="4237603"/>
                    <a:pt x="609029" y="4319614"/>
                    <a:pt x="771424" y="4387121"/>
                  </a:cubicBezTo>
                  <a:cubicBezTo>
                    <a:pt x="1053243" y="4504272"/>
                    <a:pt x="1351777" y="4602770"/>
                    <a:pt x="1656685" y="4589446"/>
                  </a:cubicBezTo>
                  <a:cubicBezTo>
                    <a:pt x="1961591" y="4576123"/>
                    <a:pt x="2275861" y="4431515"/>
                    <a:pt x="2421358" y="4163223"/>
                  </a:cubicBezTo>
                  <a:cubicBezTo>
                    <a:pt x="2655053" y="3732294"/>
                    <a:pt x="2388209" y="3172284"/>
                    <a:pt x="2571656" y="2717683"/>
                  </a:cubicBezTo>
                  <a:cubicBezTo>
                    <a:pt x="2665220" y="2485823"/>
                    <a:pt x="2862908" y="2315251"/>
                    <a:pt x="3015930" y="2117522"/>
                  </a:cubicBezTo>
                  <a:cubicBezTo>
                    <a:pt x="3383087" y="1643097"/>
                    <a:pt x="3539861" y="881930"/>
                    <a:pt x="3154043" y="370565"/>
                  </a:cubicBezTo>
                  <a:close/>
                </a:path>
              </a:pathLst>
            </a:custGeom>
            <a:solidFill>
              <a:srgbClr val="DBEDFD"/>
            </a:solidFill>
            <a:ln w="12700">
              <a:solidFill>
                <a:srgbClr val="000000"/>
              </a:solidFill>
            </a:ln>
          </p:spPr>
        </p:sp>
        <p:sp>
          <p:nvSpPr>
            <p:cNvPr id="16" name="Freeform 16"/>
            <p:cNvSpPr/>
            <p:nvPr/>
          </p:nvSpPr>
          <p:spPr>
            <a:xfrm>
              <a:off x="2106" y="-6"/>
              <a:ext cx="3362886" cy="4572006"/>
            </a:xfrm>
            <a:custGeom>
              <a:avLst/>
              <a:gdLst/>
              <a:ahLst/>
              <a:cxnLst/>
              <a:rect l="l" t="t" r="r" b="b"/>
              <a:pathLst>
                <a:path w="3362886" h="4572006">
                  <a:moveTo>
                    <a:pt x="3362886" y="4572006"/>
                  </a:moveTo>
                  <a:lnTo>
                    <a:pt x="0" y="4572006"/>
                  </a:lnTo>
                  <a:lnTo>
                    <a:pt x="0" y="0"/>
                  </a:lnTo>
                  <a:lnTo>
                    <a:pt x="3362886" y="0"/>
                  </a:lnTo>
                  <a:lnTo>
                    <a:pt x="3362886" y="4572006"/>
                  </a:lnTo>
                  <a:close/>
                </a:path>
              </a:pathLst>
            </a:custGeom>
            <a:blipFill>
              <a:blip r:embed="rId6"/>
              <a:stretch>
                <a:fillRect l="-48" r="-48"/>
              </a:stretch>
            </a:blipFill>
          </p:spPr>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DF7F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3490952">
            <a:off x="-2506889" y="5777821"/>
            <a:ext cx="6118046" cy="8312563"/>
            <a:chOff x="0" y="0"/>
            <a:chExt cx="3364992" cy="4572000"/>
          </a:xfrm>
        </p:grpSpPr>
        <p:sp>
          <p:nvSpPr>
            <p:cNvPr id="3" name="Freeform 3"/>
            <p:cNvSpPr/>
            <p:nvPr/>
          </p:nvSpPr>
          <p:spPr>
            <a:xfrm>
              <a:off x="-14430" y="-18654"/>
              <a:ext cx="3539861" cy="4602770"/>
            </a:xfrm>
            <a:custGeom>
              <a:avLst/>
              <a:gdLst/>
              <a:ahLst/>
              <a:cxnLst/>
              <a:rect l="l" t="t" r="r" b="b"/>
              <a:pathLst>
                <a:path w="3539861" h="4602770">
                  <a:moveTo>
                    <a:pt x="3154043" y="370565"/>
                  </a:moveTo>
                  <a:cubicBezTo>
                    <a:pt x="3149740" y="364861"/>
                    <a:pt x="3145370" y="359189"/>
                    <a:pt x="3140931" y="353551"/>
                  </a:cubicBezTo>
                  <a:cubicBezTo>
                    <a:pt x="3082392" y="279158"/>
                    <a:pt x="3014204" y="214094"/>
                    <a:pt x="2936275" y="160224"/>
                  </a:cubicBezTo>
                  <a:cubicBezTo>
                    <a:pt x="2823060" y="81962"/>
                    <a:pt x="2687194" y="34683"/>
                    <a:pt x="2550433" y="22062"/>
                  </a:cubicBezTo>
                  <a:cubicBezTo>
                    <a:pt x="2311401" y="0"/>
                    <a:pt x="2064469" y="85852"/>
                    <a:pt x="1890673" y="251441"/>
                  </a:cubicBezTo>
                  <a:cubicBezTo>
                    <a:pt x="1723562" y="410662"/>
                    <a:pt x="1622575" y="637131"/>
                    <a:pt x="1430598" y="765279"/>
                  </a:cubicBezTo>
                  <a:cubicBezTo>
                    <a:pt x="1083906" y="996705"/>
                    <a:pt x="563193" y="830427"/>
                    <a:pt x="243218" y="1097579"/>
                  </a:cubicBezTo>
                  <a:cubicBezTo>
                    <a:pt x="63620" y="1247529"/>
                    <a:pt x="0" y="1501521"/>
                    <a:pt x="20102" y="1734627"/>
                  </a:cubicBezTo>
                  <a:cubicBezTo>
                    <a:pt x="40205" y="1967733"/>
                    <a:pt x="131565" y="2187758"/>
                    <a:pt x="215291" y="2406235"/>
                  </a:cubicBezTo>
                  <a:cubicBezTo>
                    <a:pt x="299017" y="2624711"/>
                    <a:pt x="377184" y="2852254"/>
                    <a:pt x="368928" y="3086079"/>
                  </a:cubicBezTo>
                  <a:cubicBezTo>
                    <a:pt x="362900" y="3256754"/>
                    <a:pt x="310997" y="3422120"/>
                    <a:pt x="283999" y="3590754"/>
                  </a:cubicBezTo>
                  <a:cubicBezTo>
                    <a:pt x="257000" y="3759387"/>
                    <a:pt x="257812" y="3942783"/>
                    <a:pt x="347642" y="4088027"/>
                  </a:cubicBezTo>
                  <a:cubicBezTo>
                    <a:pt x="440151" y="4237603"/>
                    <a:pt x="609029" y="4319614"/>
                    <a:pt x="771424" y="4387121"/>
                  </a:cubicBezTo>
                  <a:cubicBezTo>
                    <a:pt x="1053243" y="4504272"/>
                    <a:pt x="1351777" y="4602770"/>
                    <a:pt x="1656685" y="4589446"/>
                  </a:cubicBezTo>
                  <a:cubicBezTo>
                    <a:pt x="1961591" y="4576123"/>
                    <a:pt x="2275861" y="4431515"/>
                    <a:pt x="2421358" y="4163223"/>
                  </a:cubicBezTo>
                  <a:cubicBezTo>
                    <a:pt x="2655053" y="3732294"/>
                    <a:pt x="2388209" y="3172284"/>
                    <a:pt x="2571656" y="2717683"/>
                  </a:cubicBezTo>
                  <a:cubicBezTo>
                    <a:pt x="2665220" y="2485823"/>
                    <a:pt x="2862908" y="2315251"/>
                    <a:pt x="3015930" y="2117522"/>
                  </a:cubicBezTo>
                  <a:cubicBezTo>
                    <a:pt x="3383087" y="1643097"/>
                    <a:pt x="3539861" y="881930"/>
                    <a:pt x="3154043" y="370565"/>
                  </a:cubicBezTo>
                  <a:close/>
                </a:path>
              </a:pathLst>
            </a:custGeom>
            <a:solidFill>
              <a:srgbClr val="DBEDFD"/>
            </a:solidFill>
            <a:ln w="12700">
              <a:solidFill>
                <a:srgbClr val="000000"/>
              </a:solidFill>
            </a:ln>
          </p:spPr>
        </p:sp>
        <p:sp>
          <p:nvSpPr>
            <p:cNvPr id="4" name="Freeform 4"/>
            <p:cNvSpPr/>
            <p:nvPr/>
          </p:nvSpPr>
          <p:spPr>
            <a:xfrm>
              <a:off x="2106" y="-6"/>
              <a:ext cx="3362886" cy="4572006"/>
            </a:xfrm>
            <a:custGeom>
              <a:avLst/>
              <a:gdLst/>
              <a:ahLst/>
              <a:cxnLst/>
              <a:rect l="l" t="t" r="r" b="b"/>
              <a:pathLst>
                <a:path w="3362886" h="4572006">
                  <a:moveTo>
                    <a:pt x="3362886" y="4572006"/>
                  </a:moveTo>
                  <a:lnTo>
                    <a:pt x="0" y="4572006"/>
                  </a:lnTo>
                  <a:lnTo>
                    <a:pt x="0" y="0"/>
                  </a:lnTo>
                  <a:lnTo>
                    <a:pt x="3362886" y="0"/>
                  </a:lnTo>
                  <a:lnTo>
                    <a:pt x="3362886" y="4572006"/>
                  </a:lnTo>
                  <a:close/>
                </a:path>
              </a:pathLst>
            </a:custGeom>
            <a:blipFill>
              <a:blip r:embed="rId3"/>
              <a:stretch>
                <a:fillRect l="-48" r="-48"/>
              </a:stretch>
            </a:blipFill>
          </p:spPr>
        </p:sp>
      </p:grpSp>
      <p:grpSp>
        <p:nvGrpSpPr>
          <p:cNvPr id="5" name="Group 5"/>
          <p:cNvGrpSpPr>
            <a:grpSpLocks noChangeAspect="1"/>
          </p:cNvGrpSpPr>
          <p:nvPr/>
        </p:nvGrpSpPr>
        <p:grpSpPr>
          <a:xfrm>
            <a:off x="13539305" y="-5317632"/>
            <a:ext cx="14092745" cy="9902503"/>
            <a:chOff x="0" y="0"/>
            <a:chExt cx="4572000" cy="3212592"/>
          </a:xfrm>
        </p:grpSpPr>
        <p:sp>
          <p:nvSpPr>
            <p:cNvPr id="6" name="Freeform 6"/>
            <p:cNvSpPr/>
            <p:nvPr/>
          </p:nvSpPr>
          <p:spPr>
            <a:xfrm>
              <a:off x="-40875" y="-15335"/>
              <a:ext cx="4793771" cy="3267781"/>
            </a:xfrm>
            <a:custGeom>
              <a:avLst/>
              <a:gdLst/>
              <a:ahLst/>
              <a:cxnLst/>
              <a:rect l="l" t="t" r="r" b="b"/>
              <a:pathLst>
                <a:path w="4793771" h="3267781">
                  <a:moveTo>
                    <a:pt x="3758476" y="2388987"/>
                  </a:moveTo>
                  <a:cubicBezTo>
                    <a:pt x="3777145" y="2379652"/>
                    <a:pt x="3795601" y="2369892"/>
                    <a:pt x="3813797" y="2359622"/>
                  </a:cubicBezTo>
                  <a:cubicBezTo>
                    <a:pt x="4346006" y="2059225"/>
                    <a:pt x="4793771" y="1415561"/>
                    <a:pt x="4539726" y="792606"/>
                  </a:cubicBezTo>
                  <a:cubicBezTo>
                    <a:pt x="4416115" y="489497"/>
                    <a:pt x="4124250" y="253294"/>
                    <a:pt x="3798022" y="226479"/>
                  </a:cubicBezTo>
                  <a:cubicBezTo>
                    <a:pt x="3416210" y="195095"/>
                    <a:pt x="3057000" y="433700"/>
                    <a:pt x="2673902" y="434869"/>
                  </a:cubicBezTo>
                  <a:cubicBezTo>
                    <a:pt x="2150947" y="436467"/>
                    <a:pt x="1697967" y="0"/>
                    <a:pt x="1175295" y="17260"/>
                  </a:cubicBezTo>
                  <a:cubicBezTo>
                    <a:pt x="926093" y="25490"/>
                    <a:pt x="686885" y="141037"/>
                    <a:pt x="505621" y="312257"/>
                  </a:cubicBezTo>
                  <a:cubicBezTo>
                    <a:pt x="324357" y="483477"/>
                    <a:pt x="198176" y="707277"/>
                    <a:pt x="117968" y="943375"/>
                  </a:cubicBezTo>
                  <a:cubicBezTo>
                    <a:pt x="33113" y="1193148"/>
                    <a:pt x="0" y="1477082"/>
                    <a:pt x="114600" y="1714681"/>
                  </a:cubicBezTo>
                  <a:cubicBezTo>
                    <a:pt x="225927" y="1945498"/>
                    <a:pt x="455959" y="2093480"/>
                    <a:pt x="684103" y="2210167"/>
                  </a:cubicBezTo>
                  <a:cubicBezTo>
                    <a:pt x="912247" y="2326854"/>
                    <a:pt x="1155656" y="2428529"/>
                    <a:pt x="1335979" y="2610604"/>
                  </a:cubicBezTo>
                  <a:cubicBezTo>
                    <a:pt x="1526733" y="2803211"/>
                    <a:pt x="1646549" y="3083819"/>
                    <a:pt x="1897397" y="3186566"/>
                  </a:cubicBezTo>
                  <a:cubicBezTo>
                    <a:pt x="2095678" y="3267781"/>
                    <a:pt x="2326648" y="3211079"/>
                    <a:pt x="2512645" y="3104699"/>
                  </a:cubicBezTo>
                  <a:cubicBezTo>
                    <a:pt x="2698634" y="2998322"/>
                    <a:pt x="2853882" y="2846534"/>
                    <a:pt x="3026221" y="2719221"/>
                  </a:cubicBezTo>
                  <a:cubicBezTo>
                    <a:pt x="3243833" y="2558464"/>
                    <a:pt x="3518795" y="2508816"/>
                    <a:pt x="3758476" y="2388987"/>
                  </a:cubicBezTo>
                  <a:close/>
                </a:path>
              </a:pathLst>
            </a:custGeom>
            <a:solidFill>
              <a:srgbClr val="DBEDFD"/>
            </a:solidFill>
            <a:ln w="12700">
              <a:solidFill>
                <a:srgbClr val="000000"/>
              </a:solidFill>
            </a:ln>
          </p:spPr>
        </p:sp>
        <p:sp>
          <p:nvSpPr>
            <p:cNvPr id="7" name="Freeform 7"/>
            <p:cNvSpPr/>
            <p:nvPr/>
          </p:nvSpPr>
          <p:spPr>
            <a:xfrm>
              <a:off x="0" y="0"/>
              <a:ext cx="4572000" cy="3212592"/>
            </a:xfrm>
            <a:custGeom>
              <a:avLst/>
              <a:gdLst/>
              <a:ahLst/>
              <a:cxnLst/>
              <a:rect l="l" t="t" r="r" b="b"/>
              <a:pathLst>
                <a:path w="4572000" h="3212592">
                  <a:moveTo>
                    <a:pt x="4572000" y="3212592"/>
                  </a:moveTo>
                  <a:lnTo>
                    <a:pt x="0" y="3212592"/>
                  </a:lnTo>
                  <a:lnTo>
                    <a:pt x="0" y="0"/>
                  </a:lnTo>
                  <a:lnTo>
                    <a:pt x="4572000" y="0"/>
                  </a:lnTo>
                  <a:lnTo>
                    <a:pt x="4572000" y="3212592"/>
                  </a:lnTo>
                  <a:close/>
                </a:path>
              </a:pathLst>
            </a:custGeom>
            <a:blipFill>
              <a:blip r:embed="rId4"/>
              <a:stretch>
                <a:fillRect l="-11" r="-11"/>
              </a:stretch>
            </a:blipFill>
          </p:spPr>
        </p:sp>
      </p:grpSp>
      <p:sp>
        <p:nvSpPr>
          <p:cNvPr id="8" name="Freeform 8"/>
          <p:cNvSpPr/>
          <p:nvPr/>
        </p:nvSpPr>
        <p:spPr>
          <a:xfrm flipH="1">
            <a:off x="15884008" y="6709421"/>
            <a:ext cx="1893310" cy="4106270"/>
          </a:xfrm>
          <a:custGeom>
            <a:avLst/>
            <a:gdLst/>
            <a:ahLst/>
            <a:cxnLst/>
            <a:rect l="l" t="t" r="r" b="b"/>
            <a:pathLst>
              <a:path w="1893310" h="4106270">
                <a:moveTo>
                  <a:pt x="1893311" y="0"/>
                </a:moveTo>
                <a:lnTo>
                  <a:pt x="0" y="0"/>
                </a:lnTo>
                <a:lnTo>
                  <a:pt x="0" y="4106271"/>
                </a:lnTo>
                <a:lnTo>
                  <a:pt x="1893311" y="4106271"/>
                </a:lnTo>
                <a:lnTo>
                  <a:pt x="1893311"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9" name="Group 9"/>
          <p:cNvGrpSpPr/>
          <p:nvPr/>
        </p:nvGrpSpPr>
        <p:grpSpPr>
          <a:xfrm>
            <a:off x="-3312665" y="1022801"/>
            <a:ext cx="14470349" cy="1492763"/>
            <a:chOff x="0" y="0"/>
            <a:chExt cx="3939507" cy="406400"/>
          </a:xfrm>
        </p:grpSpPr>
        <p:sp>
          <p:nvSpPr>
            <p:cNvPr id="10" name="Freeform 10"/>
            <p:cNvSpPr/>
            <p:nvPr/>
          </p:nvSpPr>
          <p:spPr>
            <a:xfrm>
              <a:off x="0" y="0"/>
              <a:ext cx="3939507" cy="406400"/>
            </a:xfrm>
            <a:custGeom>
              <a:avLst/>
              <a:gdLst/>
              <a:ahLst/>
              <a:cxnLst/>
              <a:rect l="l" t="t" r="r" b="b"/>
              <a:pathLst>
                <a:path w="3939507" h="406400">
                  <a:moveTo>
                    <a:pt x="3736307" y="0"/>
                  </a:moveTo>
                  <a:cubicBezTo>
                    <a:pt x="3848531" y="0"/>
                    <a:pt x="3939507" y="90976"/>
                    <a:pt x="3939507" y="203200"/>
                  </a:cubicBezTo>
                  <a:cubicBezTo>
                    <a:pt x="3939507" y="315424"/>
                    <a:pt x="3848531" y="406400"/>
                    <a:pt x="3736307"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11" name="TextBox 11"/>
            <p:cNvSpPr txBox="1"/>
            <p:nvPr/>
          </p:nvSpPr>
          <p:spPr>
            <a:xfrm>
              <a:off x="0" y="-28575"/>
              <a:ext cx="3939507" cy="434975"/>
            </a:xfrm>
            <a:prstGeom prst="rect">
              <a:avLst/>
            </a:prstGeom>
          </p:spPr>
          <p:txBody>
            <a:bodyPr lIns="50800" tIns="50800" rIns="50800" bIns="50800" rtlCol="0" anchor="ctr"/>
            <a:lstStyle/>
            <a:p>
              <a:pPr algn="ctr">
                <a:lnSpc>
                  <a:spcPts val="1885"/>
                </a:lnSpc>
              </a:pPr>
              <a:endParaRPr/>
            </a:p>
          </p:txBody>
        </p:sp>
      </p:grpSp>
      <p:sp>
        <p:nvSpPr>
          <p:cNvPr id="12" name="TextBox 12"/>
          <p:cNvSpPr txBox="1"/>
          <p:nvPr/>
        </p:nvSpPr>
        <p:spPr>
          <a:xfrm>
            <a:off x="329872" y="1288176"/>
            <a:ext cx="10770155" cy="1047736"/>
          </a:xfrm>
          <a:prstGeom prst="rect">
            <a:avLst/>
          </a:prstGeom>
        </p:spPr>
        <p:txBody>
          <a:bodyPr lIns="0" tIns="0" rIns="0" bIns="0" rtlCol="0" anchor="t">
            <a:spAutoFit/>
          </a:bodyPr>
          <a:lstStyle/>
          <a:p>
            <a:pPr marL="0" lvl="0" indent="0" algn="l">
              <a:lnSpc>
                <a:spcPts val="8024"/>
              </a:lnSpc>
              <a:spcBef>
                <a:spcPct val="0"/>
              </a:spcBef>
            </a:pPr>
            <a:r>
              <a:rPr lang="en-US" sz="7499">
                <a:solidFill>
                  <a:srgbClr val="5A798F"/>
                </a:solidFill>
                <a:latin typeface="Kenao Sans Serif"/>
              </a:rPr>
              <a:t>Reactive Strategies cont..</a:t>
            </a:r>
          </a:p>
        </p:txBody>
      </p:sp>
      <p:sp>
        <p:nvSpPr>
          <p:cNvPr id="13" name="Freeform 13"/>
          <p:cNvSpPr/>
          <p:nvPr/>
        </p:nvSpPr>
        <p:spPr>
          <a:xfrm>
            <a:off x="1569826" y="3339465"/>
            <a:ext cx="528692" cy="528692"/>
          </a:xfrm>
          <a:custGeom>
            <a:avLst/>
            <a:gdLst/>
            <a:ahLst/>
            <a:cxnLst/>
            <a:rect l="l" t="t" r="r" b="b"/>
            <a:pathLst>
              <a:path w="528692" h="528692">
                <a:moveTo>
                  <a:pt x="0" y="0"/>
                </a:moveTo>
                <a:lnTo>
                  <a:pt x="528692" y="0"/>
                </a:lnTo>
                <a:lnTo>
                  <a:pt x="528692" y="528692"/>
                </a:lnTo>
                <a:lnTo>
                  <a:pt x="0" y="5286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TextBox 14"/>
          <p:cNvSpPr txBox="1"/>
          <p:nvPr/>
        </p:nvSpPr>
        <p:spPr>
          <a:xfrm>
            <a:off x="2550185" y="3263265"/>
            <a:ext cx="15737815" cy="5170171"/>
          </a:xfrm>
          <a:prstGeom prst="rect">
            <a:avLst/>
          </a:prstGeom>
        </p:spPr>
        <p:txBody>
          <a:bodyPr lIns="0" tIns="0" rIns="0" bIns="0" rtlCol="0" anchor="t">
            <a:spAutoFit/>
          </a:bodyPr>
          <a:lstStyle/>
          <a:p>
            <a:pPr>
              <a:lnSpc>
                <a:spcPts val="5879"/>
              </a:lnSpc>
            </a:pPr>
            <a:r>
              <a:rPr lang="en-US" sz="4199">
                <a:solidFill>
                  <a:srgbClr val="5A798F"/>
                </a:solidFill>
                <a:latin typeface="Canva Sans"/>
              </a:rPr>
              <a:t>First/Then - ex: First stop screaming, then you can have your toy back</a:t>
            </a:r>
          </a:p>
          <a:p>
            <a:pPr>
              <a:lnSpc>
                <a:spcPts val="5879"/>
              </a:lnSpc>
            </a:pPr>
            <a:endParaRPr lang="en-US" sz="4199">
              <a:solidFill>
                <a:srgbClr val="5A798F"/>
              </a:solidFill>
              <a:latin typeface="Canva Sans"/>
            </a:endParaRPr>
          </a:p>
          <a:p>
            <a:pPr>
              <a:lnSpc>
                <a:spcPts val="5879"/>
              </a:lnSpc>
            </a:pPr>
            <a:r>
              <a:rPr lang="en-US" sz="4199">
                <a:solidFill>
                  <a:srgbClr val="5A798F"/>
                </a:solidFill>
                <a:latin typeface="Canva Sans"/>
              </a:rPr>
              <a:t>Choices - this gives the child a feeling of being in control</a:t>
            </a:r>
          </a:p>
          <a:p>
            <a:pPr>
              <a:lnSpc>
                <a:spcPts val="5879"/>
              </a:lnSpc>
            </a:pPr>
            <a:endParaRPr lang="en-US" sz="4199">
              <a:solidFill>
                <a:srgbClr val="5A798F"/>
              </a:solidFill>
              <a:latin typeface="Canva Sans"/>
            </a:endParaRPr>
          </a:p>
          <a:p>
            <a:pPr>
              <a:lnSpc>
                <a:spcPts val="5879"/>
              </a:lnSpc>
            </a:pPr>
            <a:r>
              <a:rPr lang="en-US" sz="4199">
                <a:solidFill>
                  <a:srgbClr val="5A798F"/>
                </a:solidFill>
                <a:latin typeface="Canva Sans"/>
              </a:rPr>
              <a:t>Adjusting expectations </a:t>
            </a:r>
          </a:p>
          <a:p>
            <a:pPr>
              <a:lnSpc>
                <a:spcPts val="5879"/>
              </a:lnSpc>
              <a:spcBef>
                <a:spcPct val="0"/>
              </a:spcBef>
            </a:pPr>
            <a:endParaRPr lang="en-US" sz="4199">
              <a:solidFill>
                <a:srgbClr val="5A798F"/>
              </a:solidFill>
              <a:latin typeface="Canva Sans"/>
            </a:endParaRPr>
          </a:p>
        </p:txBody>
      </p:sp>
      <p:sp>
        <p:nvSpPr>
          <p:cNvPr id="15" name="Freeform 15"/>
          <p:cNvSpPr/>
          <p:nvPr/>
        </p:nvSpPr>
        <p:spPr>
          <a:xfrm>
            <a:off x="1569826" y="5705287"/>
            <a:ext cx="528692" cy="528692"/>
          </a:xfrm>
          <a:custGeom>
            <a:avLst/>
            <a:gdLst/>
            <a:ahLst/>
            <a:cxnLst/>
            <a:rect l="l" t="t" r="r" b="b"/>
            <a:pathLst>
              <a:path w="528692" h="528692">
                <a:moveTo>
                  <a:pt x="0" y="0"/>
                </a:moveTo>
                <a:lnTo>
                  <a:pt x="528692" y="0"/>
                </a:lnTo>
                <a:lnTo>
                  <a:pt x="528692" y="528692"/>
                </a:lnTo>
                <a:lnTo>
                  <a:pt x="0" y="5286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a:off x="1569826" y="7053129"/>
            <a:ext cx="528692" cy="528692"/>
          </a:xfrm>
          <a:custGeom>
            <a:avLst/>
            <a:gdLst/>
            <a:ahLst/>
            <a:cxnLst/>
            <a:rect l="l" t="t" r="r" b="b"/>
            <a:pathLst>
              <a:path w="528692" h="528692">
                <a:moveTo>
                  <a:pt x="0" y="0"/>
                </a:moveTo>
                <a:lnTo>
                  <a:pt x="528692" y="0"/>
                </a:lnTo>
                <a:lnTo>
                  <a:pt x="528692" y="528691"/>
                </a:lnTo>
                <a:lnTo>
                  <a:pt x="0" y="5286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DF7FF"/>
        </a:solidFill>
        <a:effectLst/>
      </p:bgPr>
    </p:bg>
    <p:spTree>
      <p:nvGrpSpPr>
        <p:cNvPr id="1" name=""/>
        <p:cNvGrpSpPr/>
        <p:nvPr/>
      </p:nvGrpSpPr>
      <p:grpSpPr>
        <a:xfrm>
          <a:off x="0" y="0"/>
          <a:ext cx="0" cy="0"/>
          <a:chOff x="0" y="0"/>
          <a:chExt cx="0" cy="0"/>
        </a:xfrm>
      </p:grpSpPr>
      <p:grpSp>
        <p:nvGrpSpPr>
          <p:cNvPr id="2" name="Group 2"/>
          <p:cNvGrpSpPr/>
          <p:nvPr/>
        </p:nvGrpSpPr>
        <p:grpSpPr>
          <a:xfrm>
            <a:off x="-3312665" y="1022801"/>
            <a:ext cx="14470349" cy="1492763"/>
            <a:chOff x="0" y="0"/>
            <a:chExt cx="3939507" cy="406400"/>
          </a:xfrm>
        </p:grpSpPr>
        <p:sp>
          <p:nvSpPr>
            <p:cNvPr id="3" name="Freeform 3"/>
            <p:cNvSpPr/>
            <p:nvPr/>
          </p:nvSpPr>
          <p:spPr>
            <a:xfrm>
              <a:off x="0" y="0"/>
              <a:ext cx="3939507" cy="406400"/>
            </a:xfrm>
            <a:custGeom>
              <a:avLst/>
              <a:gdLst/>
              <a:ahLst/>
              <a:cxnLst/>
              <a:rect l="l" t="t" r="r" b="b"/>
              <a:pathLst>
                <a:path w="3939507" h="406400">
                  <a:moveTo>
                    <a:pt x="3736307" y="0"/>
                  </a:moveTo>
                  <a:cubicBezTo>
                    <a:pt x="3848531" y="0"/>
                    <a:pt x="3939507" y="90976"/>
                    <a:pt x="3939507" y="203200"/>
                  </a:cubicBezTo>
                  <a:cubicBezTo>
                    <a:pt x="3939507" y="315424"/>
                    <a:pt x="3848531" y="406400"/>
                    <a:pt x="3736307"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4" name="TextBox 4"/>
            <p:cNvSpPr txBox="1"/>
            <p:nvPr/>
          </p:nvSpPr>
          <p:spPr>
            <a:xfrm>
              <a:off x="0" y="-28575"/>
              <a:ext cx="3939507" cy="434975"/>
            </a:xfrm>
            <a:prstGeom prst="rect">
              <a:avLst/>
            </a:prstGeom>
          </p:spPr>
          <p:txBody>
            <a:bodyPr lIns="50800" tIns="50800" rIns="50800" bIns="50800" rtlCol="0" anchor="ctr"/>
            <a:lstStyle/>
            <a:p>
              <a:pPr algn="ctr">
                <a:lnSpc>
                  <a:spcPts val="1885"/>
                </a:lnSpc>
              </a:pPr>
              <a:endParaRPr/>
            </a:p>
          </p:txBody>
        </p:sp>
      </p:grpSp>
      <p:sp>
        <p:nvSpPr>
          <p:cNvPr id="5" name="TextBox 5"/>
          <p:cNvSpPr txBox="1"/>
          <p:nvPr/>
        </p:nvSpPr>
        <p:spPr>
          <a:xfrm>
            <a:off x="3180141" y="4006215"/>
            <a:ext cx="13815138" cy="2198371"/>
          </a:xfrm>
          <a:prstGeom prst="rect">
            <a:avLst/>
          </a:prstGeom>
        </p:spPr>
        <p:txBody>
          <a:bodyPr lIns="0" tIns="0" rIns="0" bIns="0" rtlCol="0" anchor="t">
            <a:spAutoFit/>
          </a:bodyPr>
          <a:lstStyle/>
          <a:p>
            <a:pPr>
              <a:lnSpc>
                <a:spcPts val="5879"/>
              </a:lnSpc>
            </a:pPr>
            <a:r>
              <a:rPr lang="en-US" sz="4199">
                <a:solidFill>
                  <a:srgbClr val="5A798F"/>
                </a:solidFill>
                <a:latin typeface="Canva Sans"/>
              </a:rPr>
              <a:t>Does </a:t>
            </a:r>
            <a:r>
              <a:rPr lang="en-US" sz="4199" u="sng">
                <a:solidFill>
                  <a:srgbClr val="5A798F"/>
                </a:solidFill>
                <a:latin typeface="Canva Sans"/>
              </a:rPr>
              <a:t>not</a:t>
            </a:r>
            <a:r>
              <a:rPr lang="en-US" sz="4199">
                <a:solidFill>
                  <a:srgbClr val="5A798F"/>
                </a:solidFill>
                <a:latin typeface="Canva Sans"/>
              </a:rPr>
              <a:t> teach acceptable behavior - it suppresses it </a:t>
            </a:r>
          </a:p>
          <a:p>
            <a:pPr>
              <a:lnSpc>
                <a:spcPts val="5879"/>
              </a:lnSpc>
            </a:pPr>
            <a:endParaRPr lang="en-US" sz="4199">
              <a:solidFill>
                <a:srgbClr val="5A798F"/>
              </a:solidFill>
              <a:latin typeface="Canva Sans"/>
            </a:endParaRPr>
          </a:p>
          <a:p>
            <a:pPr>
              <a:lnSpc>
                <a:spcPts val="5879"/>
              </a:lnSpc>
              <a:spcBef>
                <a:spcPct val="0"/>
              </a:spcBef>
            </a:pPr>
            <a:endParaRPr lang="en-US" sz="4199">
              <a:solidFill>
                <a:srgbClr val="5A798F"/>
              </a:solidFill>
              <a:latin typeface="Canva Sans"/>
            </a:endParaRPr>
          </a:p>
        </p:txBody>
      </p:sp>
      <p:grpSp>
        <p:nvGrpSpPr>
          <p:cNvPr id="6" name="Group 6"/>
          <p:cNvGrpSpPr>
            <a:grpSpLocks noChangeAspect="1"/>
          </p:cNvGrpSpPr>
          <p:nvPr/>
        </p:nvGrpSpPr>
        <p:grpSpPr>
          <a:xfrm rot="-3490952">
            <a:off x="-2506889" y="5777821"/>
            <a:ext cx="6118046" cy="8312563"/>
            <a:chOff x="0" y="0"/>
            <a:chExt cx="3364992" cy="4572000"/>
          </a:xfrm>
        </p:grpSpPr>
        <p:sp>
          <p:nvSpPr>
            <p:cNvPr id="7" name="Freeform 7"/>
            <p:cNvSpPr/>
            <p:nvPr/>
          </p:nvSpPr>
          <p:spPr>
            <a:xfrm>
              <a:off x="-14430" y="-18654"/>
              <a:ext cx="3539861" cy="4602770"/>
            </a:xfrm>
            <a:custGeom>
              <a:avLst/>
              <a:gdLst/>
              <a:ahLst/>
              <a:cxnLst/>
              <a:rect l="l" t="t" r="r" b="b"/>
              <a:pathLst>
                <a:path w="3539861" h="4602770">
                  <a:moveTo>
                    <a:pt x="3154043" y="370565"/>
                  </a:moveTo>
                  <a:cubicBezTo>
                    <a:pt x="3149740" y="364861"/>
                    <a:pt x="3145370" y="359189"/>
                    <a:pt x="3140931" y="353551"/>
                  </a:cubicBezTo>
                  <a:cubicBezTo>
                    <a:pt x="3082392" y="279158"/>
                    <a:pt x="3014204" y="214094"/>
                    <a:pt x="2936275" y="160224"/>
                  </a:cubicBezTo>
                  <a:cubicBezTo>
                    <a:pt x="2823060" y="81962"/>
                    <a:pt x="2687194" y="34683"/>
                    <a:pt x="2550433" y="22062"/>
                  </a:cubicBezTo>
                  <a:cubicBezTo>
                    <a:pt x="2311401" y="0"/>
                    <a:pt x="2064469" y="85852"/>
                    <a:pt x="1890673" y="251441"/>
                  </a:cubicBezTo>
                  <a:cubicBezTo>
                    <a:pt x="1723562" y="410662"/>
                    <a:pt x="1622575" y="637131"/>
                    <a:pt x="1430598" y="765279"/>
                  </a:cubicBezTo>
                  <a:cubicBezTo>
                    <a:pt x="1083906" y="996705"/>
                    <a:pt x="563193" y="830427"/>
                    <a:pt x="243218" y="1097579"/>
                  </a:cubicBezTo>
                  <a:cubicBezTo>
                    <a:pt x="63620" y="1247529"/>
                    <a:pt x="0" y="1501521"/>
                    <a:pt x="20102" y="1734627"/>
                  </a:cubicBezTo>
                  <a:cubicBezTo>
                    <a:pt x="40205" y="1967733"/>
                    <a:pt x="131565" y="2187758"/>
                    <a:pt x="215291" y="2406235"/>
                  </a:cubicBezTo>
                  <a:cubicBezTo>
                    <a:pt x="299017" y="2624711"/>
                    <a:pt x="377184" y="2852254"/>
                    <a:pt x="368928" y="3086079"/>
                  </a:cubicBezTo>
                  <a:cubicBezTo>
                    <a:pt x="362900" y="3256754"/>
                    <a:pt x="310997" y="3422120"/>
                    <a:pt x="283999" y="3590754"/>
                  </a:cubicBezTo>
                  <a:cubicBezTo>
                    <a:pt x="257000" y="3759387"/>
                    <a:pt x="257812" y="3942783"/>
                    <a:pt x="347642" y="4088027"/>
                  </a:cubicBezTo>
                  <a:cubicBezTo>
                    <a:pt x="440151" y="4237603"/>
                    <a:pt x="609029" y="4319614"/>
                    <a:pt x="771424" y="4387121"/>
                  </a:cubicBezTo>
                  <a:cubicBezTo>
                    <a:pt x="1053243" y="4504272"/>
                    <a:pt x="1351777" y="4602770"/>
                    <a:pt x="1656685" y="4589446"/>
                  </a:cubicBezTo>
                  <a:cubicBezTo>
                    <a:pt x="1961591" y="4576123"/>
                    <a:pt x="2275861" y="4431515"/>
                    <a:pt x="2421358" y="4163223"/>
                  </a:cubicBezTo>
                  <a:cubicBezTo>
                    <a:pt x="2655053" y="3732294"/>
                    <a:pt x="2388209" y="3172284"/>
                    <a:pt x="2571656" y="2717683"/>
                  </a:cubicBezTo>
                  <a:cubicBezTo>
                    <a:pt x="2665220" y="2485823"/>
                    <a:pt x="2862908" y="2315251"/>
                    <a:pt x="3015930" y="2117522"/>
                  </a:cubicBezTo>
                  <a:cubicBezTo>
                    <a:pt x="3383087" y="1643097"/>
                    <a:pt x="3539861" y="881930"/>
                    <a:pt x="3154043" y="370565"/>
                  </a:cubicBezTo>
                  <a:close/>
                </a:path>
              </a:pathLst>
            </a:custGeom>
            <a:solidFill>
              <a:srgbClr val="DBEDFD"/>
            </a:solidFill>
            <a:ln w="12700">
              <a:solidFill>
                <a:srgbClr val="000000"/>
              </a:solidFill>
            </a:ln>
          </p:spPr>
        </p:sp>
        <p:sp>
          <p:nvSpPr>
            <p:cNvPr id="8" name="Freeform 8"/>
            <p:cNvSpPr/>
            <p:nvPr/>
          </p:nvSpPr>
          <p:spPr>
            <a:xfrm>
              <a:off x="2106" y="-6"/>
              <a:ext cx="3362886" cy="4572006"/>
            </a:xfrm>
            <a:custGeom>
              <a:avLst/>
              <a:gdLst/>
              <a:ahLst/>
              <a:cxnLst/>
              <a:rect l="l" t="t" r="r" b="b"/>
              <a:pathLst>
                <a:path w="3362886" h="4572006">
                  <a:moveTo>
                    <a:pt x="3362886" y="4572006"/>
                  </a:moveTo>
                  <a:lnTo>
                    <a:pt x="0" y="4572006"/>
                  </a:lnTo>
                  <a:lnTo>
                    <a:pt x="0" y="0"/>
                  </a:lnTo>
                  <a:lnTo>
                    <a:pt x="3362886" y="0"/>
                  </a:lnTo>
                  <a:lnTo>
                    <a:pt x="3362886" y="4572006"/>
                  </a:lnTo>
                  <a:close/>
                </a:path>
              </a:pathLst>
            </a:custGeom>
            <a:blipFill>
              <a:blip r:embed="rId3"/>
              <a:stretch>
                <a:fillRect l="-48" r="-48"/>
              </a:stretch>
            </a:blipFill>
          </p:spPr>
        </p:sp>
      </p:grpSp>
      <p:sp>
        <p:nvSpPr>
          <p:cNvPr id="9" name="Freeform 9"/>
          <p:cNvSpPr/>
          <p:nvPr/>
        </p:nvSpPr>
        <p:spPr>
          <a:xfrm>
            <a:off x="15386221" y="3784415"/>
            <a:ext cx="2901779" cy="6502585"/>
          </a:xfrm>
          <a:custGeom>
            <a:avLst/>
            <a:gdLst/>
            <a:ahLst/>
            <a:cxnLst/>
            <a:rect l="l" t="t" r="r" b="b"/>
            <a:pathLst>
              <a:path w="2901779" h="6502585">
                <a:moveTo>
                  <a:pt x="0" y="0"/>
                </a:moveTo>
                <a:lnTo>
                  <a:pt x="2901779" y="0"/>
                </a:lnTo>
                <a:lnTo>
                  <a:pt x="2901779" y="6502585"/>
                </a:lnTo>
                <a:lnTo>
                  <a:pt x="0" y="65025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1812135" y="3518319"/>
            <a:ext cx="1031251" cy="1625181"/>
          </a:xfrm>
          <a:custGeom>
            <a:avLst/>
            <a:gdLst/>
            <a:ahLst/>
            <a:cxnLst/>
            <a:rect l="l" t="t" r="r" b="b"/>
            <a:pathLst>
              <a:path w="1031251" h="1625181">
                <a:moveTo>
                  <a:pt x="0" y="0"/>
                </a:moveTo>
                <a:lnTo>
                  <a:pt x="1031252" y="0"/>
                </a:lnTo>
                <a:lnTo>
                  <a:pt x="1031252" y="1625181"/>
                </a:lnTo>
                <a:lnTo>
                  <a:pt x="0" y="16251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1812135" y="5605338"/>
            <a:ext cx="1031251" cy="1625181"/>
          </a:xfrm>
          <a:custGeom>
            <a:avLst/>
            <a:gdLst/>
            <a:ahLst/>
            <a:cxnLst/>
            <a:rect l="l" t="t" r="r" b="b"/>
            <a:pathLst>
              <a:path w="1031251" h="1625181">
                <a:moveTo>
                  <a:pt x="0" y="0"/>
                </a:moveTo>
                <a:lnTo>
                  <a:pt x="1031252" y="0"/>
                </a:lnTo>
                <a:lnTo>
                  <a:pt x="1031252" y="1625182"/>
                </a:lnTo>
                <a:lnTo>
                  <a:pt x="0" y="16251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TextBox 12"/>
          <p:cNvSpPr txBox="1"/>
          <p:nvPr/>
        </p:nvSpPr>
        <p:spPr>
          <a:xfrm>
            <a:off x="627416" y="1273882"/>
            <a:ext cx="5069205" cy="1066800"/>
          </a:xfrm>
          <a:prstGeom prst="rect">
            <a:avLst/>
          </a:prstGeom>
        </p:spPr>
        <p:txBody>
          <a:bodyPr lIns="0" tIns="0" rIns="0" bIns="0" rtlCol="0" anchor="t">
            <a:spAutoFit/>
          </a:bodyPr>
          <a:lstStyle/>
          <a:p>
            <a:pPr marL="0" lvl="0" indent="0" algn="l">
              <a:lnSpc>
                <a:spcPts val="8025"/>
              </a:lnSpc>
              <a:spcBef>
                <a:spcPct val="0"/>
              </a:spcBef>
            </a:pPr>
            <a:r>
              <a:rPr lang="en-US" sz="7500">
                <a:solidFill>
                  <a:srgbClr val="5A798F"/>
                </a:solidFill>
                <a:latin typeface="Kenao Sans Serif"/>
              </a:rPr>
              <a:t>Punishment</a:t>
            </a:r>
          </a:p>
        </p:txBody>
      </p:sp>
      <p:sp>
        <p:nvSpPr>
          <p:cNvPr id="13" name="TextBox 13"/>
          <p:cNvSpPr txBox="1"/>
          <p:nvPr/>
        </p:nvSpPr>
        <p:spPr>
          <a:xfrm>
            <a:off x="3180141" y="5775099"/>
            <a:ext cx="12206081" cy="1455421"/>
          </a:xfrm>
          <a:prstGeom prst="rect">
            <a:avLst/>
          </a:prstGeom>
        </p:spPr>
        <p:txBody>
          <a:bodyPr lIns="0" tIns="0" rIns="0" bIns="0" rtlCol="0" anchor="t">
            <a:spAutoFit/>
          </a:bodyPr>
          <a:lstStyle/>
          <a:p>
            <a:pPr marL="0" lvl="0" indent="0" algn="l">
              <a:lnSpc>
                <a:spcPts val="5879"/>
              </a:lnSpc>
              <a:spcBef>
                <a:spcPct val="0"/>
              </a:spcBef>
            </a:pPr>
            <a:r>
              <a:rPr lang="en-US" sz="4199" strike="noStrike">
                <a:solidFill>
                  <a:srgbClr val="5A798F"/>
                </a:solidFill>
                <a:latin typeface="Canva Sans"/>
              </a:rPr>
              <a:t>Excessive or constant punishment can cause a child to become desensitized</a:t>
            </a:r>
          </a:p>
        </p:txBody>
      </p:sp>
      <p:grpSp>
        <p:nvGrpSpPr>
          <p:cNvPr id="14" name="Group 14"/>
          <p:cNvGrpSpPr>
            <a:grpSpLocks noChangeAspect="1"/>
          </p:cNvGrpSpPr>
          <p:nvPr/>
        </p:nvGrpSpPr>
        <p:grpSpPr>
          <a:xfrm>
            <a:off x="13539305" y="-5317632"/>
            <a:ext cx="14092745" cy="9902503"/>
            <a:chOff x="0" y="0"/>
            <a:chExt cx="4572000" cy="3212592"/>
          </a:xfrm>
        </p:grpSpPr>
        <p:sp>
          <p:nvSpPr>
            <p:cNvPr id="15" name="Freeform 15"/>
            <p:cNvSpPr/>
            <p:nvPr/>
          </p:nvSpPr>
          <p:spPr>
            <a:xfrm>
              <a:off x="-40875" y="-15335"/>
              <a:ext cx="4793771" cy="3267781"/>
            </a:xfrm>
            <a:custGeom>
              <a:avLst/>
              <a:gdLst/>
              <a:ahLst/>
              <a:cxnLst/>
              <a:rect l="l" t="t" r="r" b="b"/>
              <a:pathLst>
                <a:path w="4793771" h="3267781">
                  <a:moveTo>
                    <a:pt x="3758476" y="2388987"/>
                  </a:moveTo>
                  <a:cubicBezTo>
                    <a:pt x="3777145" y="2379652"/>
                    <a:pt x="3795601" y="2369892"/>
                    <a:pt x="3813797" y="2359622"/>
                  </a:cubicBezTo>
                  <a:cubicBezTo>
                    <a:pt x="4346006" y="2059225"/>
                    <a:pt x="4793771" y="1415561"/>
                    <a:pt x="4539726" y="792606"/>
                  </a:cubicBezTo>
                  <a:cubicBezTo>
                    <a:pt x="4416115" y="489497"/>
                    <a:pt x="4124250" y="253294"/>
                    <a:pt x="3798022" y="226479"/>
                  </a:cubicBezTo>
                  <a:cubicBezTo>
                    <a:pt x="3416210" y="195095"/>
                    <a:pt x="3057000" y="433700"/>
                    <a:pt x="2673902" y="434869"/>
                  </a:cubicBezTo>
                  <a:cubicBezTo>
                    <a:pt x="2150947" y="436467"/>
                    <a:pt x="1697967" y="0"/>
                    <a:pt x="1175295" y="17260"/>
                  </a:cubicBezTo>
                  <a:cubicBezTo>
                    <a:pt x="926093" y="25490"/>
                    <a:pt x="686885" y="141037"/>
                    <a:pt x="505621" y="312257"/>
                  </a:cubicBezTo>
                  <a:cubicBezTo>
                    <a:pt x="324357" y="483477"/>
                    <a:pt x="198176" y="707277"/>
                    <a:pt x="117968" y="943375"/>
                  </a:cubicBezTo>
                  <a:cubicBezTo>
                    <a:pt x="33113" y="1193148"/>
                    <a:pt x="0" y="1477082"/>
                    <a:pt x="114600" y="1714681"/>
                  </a:cubicBezTo>
                  <a:cubicBezTo>
                    <a:pt x="225927" y="1945498"/>
                    <a:pt x="455959" y="2093480"/>
                    <a:pt x="684103" y="2210167"/>
                  </a:cubicBezTo>
                  <a:cubicBezTo>
                    <a:pt x="912247" y="2326854"/>
                    <a:pt x="1155656" y="2428529"/>
                    <a:pt x="1335979" y="2610604"/>
                  </a:cubicBezTo>
                  <a:cubicBezTo>
                    <a:pt x="1526733" y="2803211"/>
                    <a:pt x="1646549" y="3083819"/>
                    <a:pt x="1897397" y="3186566"/>
                  </a:cubicBezTo>
                  <a:cubicBezTo>
                    <a:pt x="2095678" y="3267781"/>
                    <a:pt x="2326648" y="3211079"/>
                    <a:pt x="2512645" y="3104699"/>
                  </a:cubicBezTo>
                  <a:cubicBezTo>
                    <a:pt x="2698634" y="2998322"/>
                    <a:pt x="2853882" y="2846534"/>
                    <a:pt x="3026221" y="2719221"/>
                  </a:cubicBezTo>
                  <a:cubicBezTo>
                    <a:pt x="3243833" y="2558464"/>
                    <a:pt x="3518795" y="2508816"/>
                    <a:pt x="3758476" y="2388987"/>
                  </a:cubicBezTo>
                  <a:close/>
                </a:path>
              </a:pathLst>
            </a:custGeom>
            <a:solidFill>
              <a:srgbClr val="DBEDFD"/>
            </a:solidFill>
            <a:ln w="12700">
              <a:solidFill>
                <a:srgbClr val="000000"/>
              </a:solidFill>
            </a:ln>
          </p:spPr>
        </p:sp>
        <p:sp>
          <p:nvSpPr>
            <p:cNvPr id="16" name="Freeform 16"/>
            <p:cNvSpPr/>
            <p:nvPr/>
          </p:nvSpPr>
          <p:spPr>
            <a:xfrm>
              <a:off x="0" y="0"/>
              <a:ext cx="4572000" cy="3212592"/>
            </a:xfrm>
            <a:custGeom>
              <a:avLst/>
              <a:gdLst/>
              <a:ahLst/>
              <a:cxnLst/>
              <a:rect l="l" t="t" r="r" b="b"/>
              <a:pathLst>
                <a:path w="4572000" h="3212592">
                  <a:moveTo>
                    <a:pt x="4572000" y="3212592"/>
                  </a:moveTo>
                  <a:lnTo>
                    <a:pt x="0" y="3212592"/>
                  </a:lnTo>
                  <a:lnTo>
                    <a:pt x="0" y="0"/>
                  </a:lnTo>
                  <a:lnTo>
                    <a:pt x="4572000" y="0"/>
                  </a:lnTo>
                  <a:lnTo>
                    <a:pt x="4572000" y="3212592"/>
                  </a:lnTo>
                  <a:close/>
                </a:path>
              </a:pathLst>
            </a:custGeom>
            <a:blipFill>
              <a:blip r:embed="rId8"/>
              <a:stretch>
                <a:fillRect l="-11" r="-11"/>
              </a:stretch>
            </a:blipFill>
          </p:spPr>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DF7FF"/>
        </a:solidFill>
        <a:effectLst/>
      </p:bgPr>
    </p:bg>
    <p:spTree>
      <p:nvGrpSpPr>
        <p:cNvPr id="1" name=""/>
        <p:cNvGrpSpPr/>
        <p:nvPr/>
      </p:nvGrpSpPr>
      <p:grpSpPr>
        <a:xfrm>
          <a:off x="0" y="0"/>
          <a:ext cx="0" cy="0"/>
          <a:chOff x="0" y="0"/>
          <a:chExt cx="0" cy="0"/>
        </a:xfrm>
      </p:grpSpPr>
      <p:grpSp>
        <p:nvGrpSpPr>
          <p:cNvPr id="2" name="Group 2"/>
          <p:cNvGrpSpPr/>
          <p:nvPr/>
        </p:nvGrpSpPr>
        <p:grpSpPr>
          <a:xfrm>
            <a:off x="-3312665" y="1022801"/>
            <a:ext cx="14470349" cy="1492763"/>
            <a:chOff x="0" y="0"/>
            <a:chExt cx="3939507" cy="406400"/>
          </a:xfrm>
        </p:grpSpPr>
        <p:sp>
          <p:nvSpPr>
            <p:cNvPr id="3" name="Freeform 3"/>
            <p:cNvSpPr/>
            <p:nvPr/>
          </p:nvSpPr>
          <p:spPr>
            <a:xfrm>
              <a:off x="0" y="0"/>
              <a:ext cx="3939507" cy="406400"/>
            </a:xfrm>
            <a:custGeom>
              <a:avLst/>
              <a:gdLst/>
              <a:ahLst/>
              <a:cxnLst/>
              <a:rect l="l" t="t" r="r" b="b"/>
              <a:pathLst>
                <a:path w="3939507" h="406400">
                  <a:moveTo>
                    <a:pt x="3736307" y="0"/>
                  </a:moveTo>
                  <a:cubicBezTo>
                    <a:pt x="3848531" y="0"/>
                    <a:pt x="3939507" y="90976"/>
                    <a:pt x="3939507" y="203200"/>
                  </a:cubicBezTo>
                  <a:cubicBezTo>
                    <a:pt x="3939507" y="315424"/>
                    <a:pt x="3848531" y="406400"/>
                    <a:pt x="3736307"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4" name="TextBox 4"/>
            <p:cNvSpPr txBox="1"/>
            <p:nvPr/>
          </p:nvSpPr>
          <p:spPr>
            <a:xfrm>
              <a:off x="0" y="-28575"/>
              <a:ext cx="3939507" cy="434975"/>
            </a:xfrm>
            <a:prstGeom prst="rect">
              <a:avLst/>
            </a:prstGeom>
          </p:spPr>
          <p:txBody>
            <a:bodyPr lIns="50800" tIns="50800" rIns="50800" bIns="50800" rtlCol="0" anchor="ctr"/>
            <a:lstStyle/>
            <a:p>
              <a:pPr algn="ctr">
                <a:lnSpc>
                  <a:spcPts val="1885"/>
                </a:lnSpc>
              </a:pPr>
              <a:endParaRPr/>
            </a:p>
          </p:txBody>
        </p:sp>
      </p:grpSp>
      <p:sp>
        <p:nvSpPr>
          <p:cNvPr id="5" name="TextBox 5"/>
          <p:cNvSpPr txBox="1"/>
          <p:nvPr/>
        </p:nvSpPr>
        <p:spPr>
          <a:xfrm>
            <a:off x="1268974" y="1273882"/>
            <a:ext cx="3942397" cy="1066800"/>
          </a:xfrm>
          <a:prstGeom prst="rect">
            <a:avLst/>
          </a:prstGeom>
        </p:spPr>
        <p:txBody>
          <a:bodyPr lIns="0" tIns="0" rIns="0" bIns="0" rtlCol="0" anchor="t">
            <a:spAutoFit/>
          </a:bodyPr>
          <a:lstStyle/>
          <a:p>
            <a:pPr marL="0" lvl="0" indent="0" algn="l">
              <a:lnSpc>
                <a:spcPts val="8025"/>
              </a:lnSpc>
              <a:spcBef>
                <a:spcPct val="0"/>
              </a:spcBef>
            </a:pPr>
            <a:r>
              <a:rPr lang="en-US" sz="7500">
                <a:solidFill>
                  <a:srgbClr val="5A798F"/>
                </a:solidFill>
                <a:latin typeface="Kenao Sans Serif"/>
              </a:rPr>
              <a:t>Rewards</a:t>
            </a:r>
          </a:p>
        </p:txBody>
      </p:sp>
      <p:sp>
        <p:nvSpPr>
          <p:cNvPr id="6" name="TextBox 6"/>
          <p:cNvSpPr txBox="1"/>
          <p:nvPr/>
        </p:nvSpPr>
        <p:spPr>
          <a:xfrm>
            <a:off x="4020882" y="2932475"/>
            <a:ext cx="14669182" cy="4107726"/>
          </a:xfrm>
          <a:prstGeom prst="rect">
            <a:avLst/>
          </a:prstGeom>
        </p:spPr>
        <p:txBody>
          <a:bodyPr lIns="0" tIns="0" rIns="0" bIns="0" rtlCol="0" anchor="t">
            <a:spAutoFit/>
          </a:bodyPr>
          <a:lstStyle/>
          <a:p>
            <a:pPr>
              <a:lnSpc>
                <a:spcPts val="8390"/>
              </a:lnSpc>
            </a:pPr>
            <a:r>
              <a:rPr lang="en-US" sz="4133" spc="103">
                <a:solidFill>
                  <a:srgbClr val="5A798F"/>
                </a:solidFill>
                <a:latin typeface="Canva Sans"/>
              </a:rPr>
              <a:t>Vocal praise goes a long way! </a:t>
            </a:r>
          </a:p>
          <a:p>
            <a:pPr>
              <a:lnSpc>
                <a:spcPts val="8390"/>
              </a:lnSpc>
            </a:pPr>
            <a:r>
              <a:rPr lang="en-US" sz="4133" spc="103">
                <a:solidFill>
                  <a:srgbClr val="5A798F"/>
                </a:solidFill>
                <a:latin typeface="Canva Sans"/>
              </a:rPr>
              <a:t>Sticker charts</a:t>
            </a:r>
          </a:p>
          <a:p>
            <a:pPr>
              <a:lnSpc>
                <a:spcPts val="8390"/>
              </a:lnSpc>
            </a:pPr>
            <a:r>
              <a:rPr lang="en-US" sz="4133" spc="103">
                <a:solidFill>
                  <a:srgbClr val="5A798F"/>
                </a:solidFill>
                <a:latin typeface="Canva Sans"/>
              </a:rPr>
              <a:t>Working toward a goal</a:t>
            </a:r>
          </a:p>
          <a:p>
            <a:pPr>
              <a:lnSpc>
                <a:spcPts val="8390"/>
              </a:lnSpc>
            </a:pPr>
            <a:endParaRPr lang="en-US" sz="4133" spc="103">
              <a:solidFill>
                <a:srgbClr val="5A798F"/>
              </a:solidFill>
              <a:latin typeface="Canva Sans"/>
            </a:endParaRPr>
          </a:p>
        </p:txBody>
      </p:sp>
      <p:sp>
        <p:nvSpPr>
          <p:cNvPr id="7" name="Freeform 7"/>
          <p:cNvSpPr/>
          <p:nvPr/>
        </p:nvSpPr>
        <p:spPr>
          <a:xfrm>
            <a:off x="3240173" y="3390489"/>
            <a:ext cx="528692" cy="528692"/>
          </a:xfrm>
          <a:custGeom>
            <a:avLst/>
            <a:gdLst/>
            <a:ahLst/>
            <a:cxnLst/>
            <a:rect l="l" t="t" r="r" b="b"/>
            <a:pathLst>
              <a:path w="528692" h="528692">
                <a:moveTo>
                  <a:pt x="0" y="0"/>
                </a:moveTo>
                <a:lnTo>
                  <a:pt x="528692" y="0"/>
                </a:lnTo>
                <a:lnTo>
                  <a:pt x="528692" y="528692"/>
                </a:lnTo>
                <a:lnTo>
                  <a:pt x="0" y="5286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3240173" y="4386010"/>
            <a:ext cx="528692" cy="528692"/>
          </a:xfrm>
          <a:custGeom>
            <a:avLst/>
            <a:gdLst/>
            <a:ahLst/>
            <a:cxnLst/>
            <a:rect l="l" t="t" r="r" b="b"/>
            <a:pathLst>
              <a:path w="528692" h="528692">
                <a:moveTo>
                  <a:pt x="0" y="0"/>
                </a:moveTo>
                <a:lnTo>
                  <a:pt x="528692" y="0"/>
                </a:lnTo>
                <a:lnTo>
                  <a:pt x="528692" y="528692"/>
                </a:lnTo>
                <a:lnTo>
                  <a:pt x="0" y="5286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3240173" y="5381427"/>
            <a:ext cx="528692" cy="528692"/>
          </a:xfrm>
          <a:custGeom>
            <a:avLst/>
            <a:gdLst/>
            <a:ahLst/>
            <a:cxnLst/>
            <a:rect l="l" t="t" r="r" b="b"/>
            <a:pathLst>
              <a:path w="528692" h="528692">
                <a:moveTo>
                  <a:pt x="0" y="0"/>
                </a:moveTo>
                <a:lnTo>
                  <a:pt x="528692" y="0"/>
                </a:lnTo>
                <a:lnTo>
                  <a:pt x="528692" y="528692"/>
                </a:lnTo>
                <a:lnTo>
                  <a:pt x="0" y="5286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0" name="Group 10"/>
          <p:cNvGrpSpPr>
            <a:grpSpLocks noChangeAspect="1"/>
          </p:cNvGrpSpPr>
          <p:nvPr/>
        </p:nvGrpSpPr>
        <p:grpSpPr>
          <a:xfrm rot="-3490952">
            <a:off x="-2506889" y="5777821"/>
            <a:ext cx="6118046" cy="8312563"/>
            <a:chOff x="0" y="0"/>
            <a:chExt cx="3364992" cy="4572000"/>
          </a:xfrm>
        </p:grpSpPr>
        <p:sp>
          <p:nvSpPr>
            <p:cNvPr id="11" name="Freeform 11"/>
            <p:cNvSpPr/>
            <p:nvPr/>
          </p:nvSpPr>
          <p:spPr>
            <a:xfrm>
              <a:off x="-14430" y="-18654"/>
              <a:ext cx="3539861" cy="4602770"/>
            </a:xfrm>
            <a:custGeom>
              <a:avLst/>
              <a:gdLst/>
              <a:ahLst/>
              <a:cxnLst/>
              <a:rect l="l" t="t" r="r" b="b"/>
              <a:pathLst>
                <a:path w="3539861" h="4602770">
                  <a:moveTo>
                    <a:pt x="3154043" y="370565"/>
                  </a:moveTo>
                  <a:cubicBezTo>
                    <a:pt x="3149740" y="364861"/>
                    <a:pt x="3145370" y="359189"/>
                    <a:pt x="3140931" y="353551"/>
                  </a:cubicBezTo>
                  <a:cubicBezTo>
                    <a:pt x="3082392" y="279158"/>
                    <a:pt x="3014204" y="214094"/>
                    <a:pt x="2936275" y="160224"/>
                  </a:cubicBezTo>
                  <a:cubicBezTo>
                    <a:pt x="2823060" y="81962"/>
                    <a:pt x="2687194" y="34683"/>
                    <a:pt x="2550433" y="22062"/>
                  </a:cubicBezTo>
                  <a:cubicBezTo>
                    <a:pt x="2311401" y="0"/>
                    <a:pt x="2064469" y="85852"/>
                    <a:pt x="1890673" y="251441"/>
                  </a:cubicBezTo>
                  <a:cubicBezTo>
                    <a:pt x="1723562" y="410662"/>
                    <a:pt x="1622575" y="637131"/>
                    <a:pt x="1430598" y="765279"/>
                  </a:cubicBezTo>
                  <a:cubicBezTo>
                    <a:pt x="1083906" y="996705"/>
                    <a:pt x="563193" y="830427"/>
                    <a:pt x="243218" y="1097579"/>
                  </a:cubicBezTo>
                  <a:cubicBezTo>
                    <a:pt x="63620" y="1247529"/>
                    <a:pt x="0" y="1501521"/>
                    <a:pt x="20102" y="1734627"/>
                  </a:cubicBezTo>
                  <a:cubicBezTo>
                    <a:pt x="40205" y="1967733"/>
                    <a:pt x="131565" y="2187758"/>
                    <a:pt x="215291" y="2406235"/>
                  </a:cubicBezTo>
                  <a:cubicBezTo>
                    <a:pt x="299017" y="2624711"/>
                    <a:pt x="377184" y="2852254"/>
                    <a:pt x="368928" y="3086079"/>
                  </a:cubicBezTo>
                  <a:cubicBezTo>
                    <a:pt x="362900" y="3256754"/>
                    <a:pt x="310997" y="3422120"/>
                    <a:pt x="283999" y="3590754"/>
                  </a:cubicBezTo>
                  <a:cubicBezTo>
                    <a:pt x="257000" y="3759387"/>
                    <a:pt x="257812" y="3942783"/>
                    <a:pt x="347642" y="4088027"/>
                  </a:cubicBezTo>
                  <a:cubicBezTo>
                    <a:pt x="440151" y="4237603"/>
                    <a:pt x="609029" y="4319614"/>
                    <a:pt x="771424" y="4387121"/>
                  </a:cubicBezTo>
                  <a:cubicBezTo>
                    <a:pt x="1053243" y="4504272"/>
                    <a:pt x="1351777" y="4602770"/>
                    <a:pt x="1656685" y="4589446"/>
                  </a:cubicBezTo>
                  <a:cubicBezTo>
                    <a:pt x="1961591" y="4576123"/>
                    <a:pt x="2275861" y="4431515"/>
                    <a:pt x="2421358" y="4163223"/>
                  </a:cubicBezTo>
                  <a:cubicBezTo>
                    <a:pt x="2655053" y="3732294"/>
                    <a:pt x="2388209" y="3172284"/>
                    <a:pt x="2571656" y="2717683"/>
                  </a:cubicBezTo>
                  <a:cubicBezTo>
                    <a:pt x="2665220" y="2485823"/>
                    <a:pt x="2862908" y="2315251"/>
                    <a:pt x="3015930" y="2117522"/>
                  </a:cubicBezTo>
                  <a:cubicBezTo>
                    <a:pt x="3383087" y="1643097"/>
                    <a:pt x="3539861" y="881930"/>
                    <a:pt x="3154043" y="370565"/>
                  </a:cubicBezTo>
                  <a:close/>
                </a:path>
              </a:pathLst>
            </a:custGeom>
            <a:solidFill>
              <a:srgbClr val="DBEDFD"/>
            </a:solidFill>
            <a:ln w="12700">
              <a:solidFill>
                <a:srgbClr val="000000"/>
              </a:solidFill>
            </a:ln>
          </p:spPr>
        </p:sp>
        <p:sp>
          <p:nvSpPr>
            <p:cNvPr id="12" name="Freeform 12"/>
            <p:cNvSpPr/>
            <p:nvPr/>
          </p:nvSpPr>
          <p:spPr>
            <a:xfrm>
              <a:off x="2106" y="-6"/>
              <a:ext cx="3362886" cy="4572006"/>
            </a:xfrm>
            <a:custGeom>
              <a:avLst/>
              <a:gdLst/>
              <a:ahLst/>
              <a:cxnLst/>
              <a:rect l="l" t="t" r="r" b="b"/>
              <a:pathLst>
                <a:path w="3362886" h="4572006">
                  <a:moveTo>
                    <a:pt x="3362886" y="4572006"/>
                  </a:moveTo>
                  <a:lnTo>
                    <a:pt x="0" y="4572006"/>
                  </a:lnTo>
                  <a:lnTo>
                    <a:pt x="0" y="0"/>
                  </a:lnTo>
                  <a:lnTo>
                    <a:pt x="3362886" y="0"/>
                  </a:lnTo>
                  <a:lnTo>
                    <a:pt x="3362886" y="4572006"/>
                  </a:lnTo>
                  <a:close/>
                </a:path>
              </a:pathLst>
            </a:custGeom>
            <a:blipFill>
              <a:blip r:embed="rId5"/>
              <a:stretch>
                <a:fillRect l="-48" r="-48"/>
              </a:stretch>
            </a:blipFill>
          </p:spPr>
        </p:sp>
      </p:grpSp>
      <p:grpSp>
        <p:nvGrpSpPr>
          <p:cNvPr id="13" name="Group 13"/>
          <p:cNvGrpSpPr>
            <a:grpSpLocks noChangeAspect="1"/>
          </p:cNvGrpSpPr>
          <p:nvPr/>
        </p:nvGrpSpPr>
        <p:grpSpPr>
          <a:xfrm>
            <a:off x="13539305" y="-5317632"/>
            <a:ext cx="14092745" cy="9902503"/>
            <a:chOff x="0" y="0"/>
            <a:chExt cx="4572000" cy="3212592"/>
          </a:xfrm>
        </p:grpSpPr>
        <p:sp>
          <p:nvSpPr>
            <p:cNvPr id="14" name="Freeform 14"/>
            <p:cNvSpPr/>
            <p:nvPr/>
          </p:nvSpPr>
          <p:spPr>
            <a:xfrm>
              <a:off x="-40875" y="-15335"/>
              <a:ext cx="4793771" cy="3267781"/>
            </a:xfrm>
            <a:custGeom>
              <a:avLst/>
              <a:gdLst/>
              <a:ahLst/>
              <a:cxnLst/>
              <a:rect l="l" t="t" r="r" b="b"/>
              <a:pathLst>
                <a:path w="4793771" h="3267781">
                  <a:moveTo>
                    <a:pt x="3758476" y="2388987"/>
                  </a:moveTo>
                  <a:cubicBezTo>
                    <a:pt x="3777145" y="2379652"/>
                    <a:pt x="3795601" y="2369892"/>
                    <a:pt x="3813797" y="2359622"/>
                  </a:cubicBezTo>
                  <a:cubicBezTo>
                    <a:pt x="4346006" y="2059225"/>
                    <a:pt x="4793771" y="1415561"/>
                    <a:pt x="4539726" y="792606"/>
                  </a:cubicBezTo>
                  <a:cubicBezTo>
                    <a:pt x="4416115" y="489497"/>
                    <a:pt x="4124250" y="253294"/>
                    <a:pt x="3798022" y="226479"/>
                  </a:cubicBezTo>
                  <a:cubicBezTo>
                    <a:pt x="3416210" y="195095"/>
                    <a:pt x="3057000" y="433700"/>
                    <a:pt x="2673902" y="434869"/>
                  </a:cubicBezTo>
                  <a:cubicBezTo>
                    <a:pt x="2150947" y="436467"/>
                    <a:pt x="1697967" y="0"/>
                    <a:pt x="1175295" y="17260"/>
                  </a:cubicBezTo>
                  <a:cubicBezTo>
                    <a:pt x="926093" y="25490"/>
                    <a:pt x="686885" y="141037"/>
                    <a:pt x="505621" y="312257"/>
                  </a:cubicBezTo>
                  <a:cubicBezTo>
                    <a:pt x="324357" y="483477"/>
                    <a:pt x="198176" y="707277"/>
                    <a:pt x="117968" y="943375"/>
                  </a:cubicBezTo>
                  <a:cubicBezTo>
                    <a:pt x="33113" y="1193148"/>
                    <a:pt x="0" y="1477082"/>
                    <a:pt x="114600" y="1714681"/>
                  </a:cubicBezTo>
                  <a:cubicBezTo>
                    <a:pt x="225927" y="1945498"/>
                    <a:pt x="455959" y="2093480"/>
                    <a:pt x="684103" y="2210167"/>
                  </a:cubicBezTo>
                  <a:cubicBezTo>
                    <a:pt x="912247" y="2326854"/>
                    <a:pt x="1155656" y="2428529"/>
                    <a:pt x="1335979" y="2610604"/>
                  </a:cubicBezTo>
                  <a:cubicBezTo>
                    <a:pt x="1526733" y="2803211"/>
                    <a:pt x="1646549" y="3083819"/>
                    <a:pt x="1897397" y="3186566"/>
                  </a:cubicBezTo>
                  <a:cubicBezTo>
                    <a:pt x="2095678" y="3267781"/>
                    <a:pt x="2326648" y="3211079"/>
                    <a:pt x="2512645" y="3104699"/>
                  </a:cubicBezTo>
                  <a:cubicBezTo>
                    <a:pt x="2698634" y="2998322"/>
                    <a:pt x="2853882" y="2846534"/>
                    <a:pt x="3026221" y="2719221"/>
                  </a:cubicBezTo>
                  <a:cubicBezTo>
                    <a:pt x="3243833" y="2558464"/>
                    <a:pt x="3518795" y="2508816"/>
                    <a:pt x="3758476" y="2388987"/>
                  </a:cubicBezTo>
                  <a:close/>
                </a:path>
              </a:pathLst>
            </a:custGeom>
            <a:solidFill>
              <a:srgbClr val="DBEDFD"/>
            </a:solidFill>
            <a:ln w="12700">
              <a:solidFill>
                <a:srgbClr val="000000"/>
              </a:solidFill>
            </a:ln>
          </p:spPr>
        </p:sp>
        <p:sp>
          <p:nvSpPr>
            <p:cNvPr id="15" name="Freeform 15"/>
            <p:cNvSpPr/>
            <p:nvPr/>
          </p:nvSpPr>
          <p:spPr>
            <a:xfrm>
              <a:off x="0" y="0"/>
              <a:ext cx="4572000" cy="3212592"/>
            </a:xfrm>
            <a:custGeom>
              <a:avLst/>
              <a:gdLst/>
              <a:ahLst/>
              <a:cxnLst/>
              <a:rect l="l" t="t" r="r" b="b"/>
              <a:pathLst>
                <a:path w="4572000" h="3212592">
                  <a:moveTo>
                    <a:pt x="4572000" y="3212592"/>
                  </a:moveTo>
                  <a:lnTo>
                    <a:pt x="0" y="3212592"/>
                  </a:lnTo>
                  <a:lnTo>
                    <a:pt x="0" y="0"/>
                  </a:lnTo>
                  <a:lnTo>
                    <a:pt x="4572000" y="0"/>
                  </a:lnTo>
                  <a:lnTo>
                    <a:pt x="4572000" y="3212592"/>
                  </a:lnTo>
                  <a:close/>
                </a:path>
              </a:pathLst>
            </a:custGeom>
            <a:blipFill>
              <a:blip r:embed="rId6"/>
              <a:stretch>
                <a:fillRect l="-11" r="-11"/>
              </a:stretch>
            </a:blipFill>
          </p:spPr>
        </p:sp>
      </p:grpSp>
      <p:sp>
        <p:nvSpPr>
          <p:cNvPr id="16" name="Freeform 16"/>
          <p:cNvSpPr/>
          <p:nvPr/>
        </p:nvSpPr>
        <p:spPr>
          <a:xfrm>
            <a:off x="14671192" y="6224698"/>
            <a:ext cx="3616808" cy="3288007"/>
          </a:xfrm>
          <a:custGeom>
            <a:avLst/>
            <a:gdLst/>
            <a:ahLst/>
            <a:cxnLst/>
            <a:rect l="l" t="t" r="r" b="b"/>
            <a:pathLst>
              <a:path w="3616808" h="3288007">
                <a:moveTo>
                  <a:pt x="0" y="0"/>
                </a:moveTo>
                <a:lnTo>
                  <a:pt x="3616808" y="0"/>
                </a:lnTo>
                <a:lnTo>
                  <a:pt x="3616808" y="3288008"/>
                </a:lnTo>
                <a:lnTo>
                  <a:pt x="0" y="32880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DF7F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3490952">
            <a:off x="-2506889" y="5777821"/>
            <a:ext cx="6118046" cy="8312563"/>
            <a:chOff x="0" y="0"/>
            <a:chExt cx="3364992" cy="4572000"/>
          </a:xfrm>
        </p:grpSpPr>
        <p:sp>
          <p:nvSpPr>
            <p:cNvPr id="3" name="Freeform 3"/>
            <p:cNvSpPr/>
            <p:nvPr/>
          </p:nvSpPr>
          <p:spPr>
            <a:xfrm>
              <a:off x="-14430" y="-18654"/>
              <a:ext cx="3539861" cy="4602770"/>
            </a:xfrm>
            <a:custGeom>
              <a:avLst/>
              <a:gdLst/>
              <a:ahLst/>
              <a:cxnLst/>
              <a:rect l="l" t="t" r="r" b="b"/>
              <a:pathLst>
                <a:path w="3539861" h="4602770">
                  <a:moveTo>
                    <a:pt x="3154043" y="370565"/>
                  </a:moveTo>
                  <a:cubicBezTo>
                    <a:pt x="3149740" y="364861"/>
                    <a:pt x="3145370" y="359189"/>
                    <a:pt x="3140931" y="353551"/>
                  </a:cubicBezTo>
                  <a:cubicBezTo>
                    <a:pt x="3082392" y="279158"/>
                    <a:pt x="3014204" y="214094"/>
                    <a:pt x="2936275" y="160224"/>
                  </a:cubicBezTo>
                  <a:cubicBezTo>
                    <a:pt x="2823060" y="81962"/>
                    <a:pt x="2687194" y="34683"/>
                    <a:pt x="2550433" y="22062"/>
                  </a:cubicBezTo>
                  <a:cubicBezTo>
                    <a:pt x="2311401" y="0"/>
                    <a:pt x="2064469" y="85852"/>
                    <a:pt x="1890673" y="251441"/>
                  </a:cubicBezTo>
                  <a:cubicBezTo>
                    <a:pt x="1723562" y="410662"/>
                    <a:pt x="1622575" y="637131"/>
                    <a:pt x="1430598" y="765279"/>
                  </a:cubicBezTo>
                  <a:cubicBezTo>
                    <a:pt x="1083906" y="996705"/>
                    <a:pt x="563193" y="830427"/>
                    <a:pt x="243218" y="1097579"/>
                  </a:cubicBezTo>
                  <a:cubicBezTo>
                    <a:pt x="63620" y="1247529"/>
                    <a:pt x="0" y="1501521"/>
                    <a:pt x="20102" y="1734627"/>
                  </a:cubicBezTo>
                  <a:cubicBezTo>
                    <a:pt x="40205" y="1967733"/>
                    <a:pt x="131565" y="2187758"/>
                    <a:pt x="215291" y="2406235"/>
                  </a:cubicBezTo>
                  <a:cubicBezTo>
                    <a:pt x="299017" y="2624711"/>
                    <a:pt x="377184" y="2852254"/>
                    <a:pt x="368928" y="3086079"/>
                  </a:cubicBezTo>
                  <a:cubicBezTo>
                    <a:pt x="362900" y="3256754"/>
                    <a:pt x="310997" y="3422120"/>
                    <a:pt x="283999" y="3590754"/>
                  </a:cubicBezTo>
                  <a:cubicBezTo>
                    <a:pt x="257000" y="3759387"/>
                    <a:pt x="257812" y="3942783"/>
                    <a:pt x="347642" y="4088027"/>
                  </a:cubicBezTo>
                  <a:cubicBezTo>
                    <a:pt x="440151" y="4237603"/>
                    <a:pt x="609029" y="4319614"/>
                    <a:pt x="771424" y="4387121"/>
                  </a:cubicBezTo>
                  <a:cubicBezTo>
                    <a:pt x="1053243" y="4504272"/>
                    <a:pt x="1351777" y="4602770"/>
                    <a:pt x="1656685" y="4589446"/>
                  </a:cubicBezTo>
                  <a:cubicBezTo>
                    <a:pt x="1961591" y="4576123"/>
                    <a:pt x="2275861" y="4431515"/>
                    <a:pt x="2421358" y="4163223"/>
                  </a:cubicBezTo>
                  <a:cubicBezTo>
                    <a:pt x="2655053" y="3732294"/>
                    <a:pt x="2388209" y="3172284"/>
                    <a:pt x="2571656" y="2717683"/>
                  </a:cubicBezTo>
                  <a:cubicBezTo>
                    <a:pt x="2665220" y="2485823"/>
                    <a:pt x="2862908" y="2315251"/>
                    <a:pt x="3015930" y="2117522"/>
                  </a:cubicBezTo>
                  <a:cubicBezTo>
                    <a:pt x="3383087" y="1643097"/>
                    <a:pt x="3539861" y="881930"/>
                    <a:pt x="3154043" y="370565"/>
                  </a:cubicBezTo>
                  <a:close/>
                </a:path>
              </a:pathLst>
            </a:custGeom>
            <a:solidFill>
              <a:srgbClr val="DBEDFD"/>
            </a:solidFill>
            <a:ln w="12700">
              <a:solidFill>
                <a:srgbClr val="000000"/>
              </a:solidFill>
            </a:ln>
          </p:spPr>
        </p:sp>
        <p:sp>
          <p:nvSpPr>
            <p:cNvPr id="4" name="Freeform 4"/>
            <p:cNvSpPr/>
            <p:nvPr/>
          </p:nvSpPr>
          <p:spPr>
            <a:xfrm>
              <a:off x="2106" y="-6"/>
              <a:ext cx="3362886" cy="4572006"/>
            </a:xfrm>
            <a:custGeom>
              <a:avLst/>
              <a:gdLst/>
              <a:ahLst/>
              <a:cxnLst/>
              <a:rect l="l" t="t" r="r" b="b"/>
              <a:pathLst>
                <a:path w="3362886" h="4572006">
                  <a:moveTo>
                    <a:pt x="3362886" y="4572006"/>
                  </a:moveTo>
                  <a:lnTo>
                    <a:pt x="0" y="4572006"/>
                  </a:lnTo>
                  <a:lnTo>
                    <a:pt x="0" y="0"/>
                  </a:lnTo>
                  <a:lnTo>
                    <a:pt x="3362886" y="0"/>
                  </a:lnTo>
                  <a:lnTo>
                    <a:pt x="3362886" y="4572006"/>
                  </a:lnTo>
                  <a:close/>
                </a:path>
              </a:pathLst>
            </a:custGeom>
            <a:blipFill>
              <a:blip r:embed="rId3"/>
              <a:stretch>
                <a:fillRect l="-48" r="-48"/>
              </a:stretch>
            </a:blipFill>
          </p:spPr>
        </p:sp>
      </p:grpSp>
      <p:grpSp>
        <p:nvGrpSpPr>
          <p:cNvPr id="5" name="Group 5"/>
          <p:cNvGrpSpPr>
            <a:grpSpLocks noChangeAspect="1"/>
          </p:cNvGrpSpPr>
          <p:nvPr/>
        </p:nvGrpSpPr>
        <p:grpSpPr>
          <a:xfrm>
            <a:off x="13539305" y="-5317632"/>
            <a:ext cx="14092745" cy="9902503"/>
            <a:chOff x="0" y="0"/>
            <a:chExt cx="4572000" cy="3212592"/>
          </a:xfrm>
        </p:grpSpPr>
        <p:sp>
          <p:nvSpPr>
            <p:cNvPr id="6" name="Freeform 6"/>
            <p:cNvSpPr/>
            <p:nvPr/>
          </p:nvSpPr>
          <p:spPr>
            <a:xfrm>
              <a:off x="-40875" y="-15335"/>
              <a:ext cx="4793771" cy="3267781"/>
            </a:xfrm>
            <a:custGeom>
              <a:avLst/>
              <a:gdLst/>
              <a:ahLst/>
              <a:cxnLst/>
              <a:rect l="l" t="t" r="r" b="b"/>
              <a:pathLst>
                <a:path w="4793771" h="3267781">
                  <a:moveTo>
                    <a:pt x="3758476" y="2388987"/>
                  </a:moveTo>
                  <a:cubicBezTo>
                    <a:pt x="3777145" y="2379652"/>
                    <a:pt x="3795601" y="2369892"/>
                    <a:pt x="3813797" y="2359622"/>
                  </a:cubicBezTo>
                  <a:cubicBezTo>
                    <a:pt x="4346006" y="2059225"/>
                    <a:pt x="4793771" y="1415561"/>
                    <a:pt x="4539726" y="792606"/>
                  </a:cubicBezTo>
                  <a:cubicBezTo>
                    <a:pt x="4416115" y="489497"/>
                    <a:pt x="4124250" y="253294"/>
                    <a:pt x="3798022" y="226479"/>
                  </a:cubicBezTo>
                  <a:cubicBezTo>
                    <a:pt x="3416210" y="195095"/>
                    <a:pt x="3057000" y="433700"/>
                    <a:pt x="2673902" y="434869"/>
                  </a:cubicBezTo>
                  <a:cubicBezTo>
                    <a:pt x="2150947" y="436467"/>
                    <a:pt x="1697967" y="0"/>
                    <a:pt x="1175295" y="17260"/>
                  </a:cubicBezTo>
                  <a:cubicBezTo>
                    <a:pt x="926093" y="25490"/>
                    <a:pt x="686885" y="141037"/>
                    <a:pt x="505621" y="312257"/>
                  </a:cubicBezTo>
                  <a:cubicBezTo>
                    <a:pt x="324357" y="483477"/>
                    <a:pt x="198176" y="707277"/>
                    <a:pt x="117968" y="943375"/>
                  </a:cubicBezTo>
                  <a:cubicBezTo>
                    <a:pt x="33113" y="1193148"/>
                    <a:pt x="0" y="1477082"/>
                    <a:pt x="114600" y="1714681"/>
                  </a:cubicBezTo>
                  <a:cubicBezTo>
                    <a:pt x="225927" y="1945498"/>
                    <a:pt x="455959" y="2093480"/>
                    <a:pt x="684103" y="2210167"/>
                  </a:cubicBezTo>
                  <a:cubicBezTo>
                    <a:pt x="912247" y="2326854"/>
                    <a:pt x="1155656" y="2428529"/>
                    <a:pt x="1335979" y="2610604"/>
                  </a:cubicBezTo>
                  <a:cubicBezTo>
                    <a:pt x="1526733" y="2803211"/>
                    <a:pt x="1646549" y="3083819"/>
                    <a:pt x="1897397" y="3186566"/>
                  </a:cubicBezTo>
                  <a:cubicBezTo>
                    <a:pt x="2095678" y="3267781"/>
                    <a:pt x="2326648" y="3211079"/>
                    <a:pt x="2512645" y="3104699"/>
                  </a:cubicBezTo>
                  <a:cubicBezTo>
                    <a:pt x="2698634" y="2998322"/>
                    <a:pt x="2853882" y="2846534"/>
                    <a:pt x="3026221" y="2719221"/>
                  </a:cubicBezTo>
                  <a:cubicBezTo>
                    <a:pt x="3243833" y="2558464"/>
                    <a:pt x="3518795" y="2508816"/>
                    <a:pt x="3758476" y="2388987"/>
                  </a:cubicBezTo>
                  <a:close/>
                </a:path>
              </a:pathLst>
            </a:custGeom>
            <a:solidFill>
              <a:srgbClr val="DBEDFD"/>
            </a:solidFill>
            <a:ln w="12700">
              <a:solidFill>
                <a:srgbClr val="000000"/>
              </a:solidFill>
            </a:ln>
          </p:spPr>
        </p:sp>
        <p:sp>
          <p:nvSpPr>
            <p:cNvPr id="7" name="Freeform 7"/>
            <p:cNvSpPr/>
            <p:nvPr/>
          </p:nvSpPr>
          <p:spPr>
            <a:xfrm>
              <a:off x="0" y="0"/>
              <a:ext cx="4572000" cy="3212592"/>
            </a:xfrm>
            <a:custGeom>
              <a:avLst/>
              <a:gdLst/>
              <a:ahLst/>
              <a:cxnLst/>
              <a:rect l="l" t="t" r="r" b="b"/>
              <a:pathLst>
                <a:path w="4572000" h="3212592">
                  <a:moveTo>
                    <a:pt x="4572000" y="3212592"/>
                  </a:moveTo>
                  <a:lnTo>
                    <a:pt x="0" y="3212592"/>
                  </a:lnTo>
                  <a:lnTo>
                    <a:pt x="0" y="0"/>
                  </a:lnTo>
                  <a:lnTo>
                    <a:pt x="4572000" y="0"/>
                  </a:lnTo>
                  <a:lnTo>
                    <a:pt x="4572000" y="3212592"/>
                  </a:lnTo>
                  <a:close/>
                </a:path>
              </a:pathLst>
            </a:custGeom>
            <a:blipFill>
              <a:blip r:embed="rId4"/>
              <a:stretch>
                <a:fillRect l="-11" r="-11"/>
              </a:stretch>
            </a:blipFill>
          </p:spPr>
        </p:sp>
      </p:grpSp>
      <p:grpSp>
        <p:nvGrpSpPr>
          <p:cNvPr id="8" name="Group 8"/>
          <p:cNvGrpSpPr/>
          <p:nvPr/>
        </p:nvGrpSpPr>
        <p:grpSpPr>
          <a:xfrm>
            <a:off x="-3312665" y="1022801"/>
            <a:ext cx="14470349" cy="1492763"/>
            <a:chOff x="0" y="0"/>
            <a:chExt cx="3939507" cy="406400"/>
          </a:xfrm>
        </p:grpSpPr>
        <p:sp>
          <p:nvSpPr>
            <p:cNvPr id="9" name="Freeform 9"/>
            <p:cNvSpPr/>
            <p:nvPr/>
          </p:nvSpPr>
          <p:spPr>
            <a:xfrm>
              <a:off x="0" y="0"/>
              <a:ext cx="3939507" cy="406400"/>
            </a:xfrm>
            <a:custGeom>
              <a:avLst/>
              <a:gdLst/>
              <a:ahLst/>
              <a:cxnLst/>
              <a:rect l="l" t="t" r="r" b="b"/>
              <a:pathLst>
                <a:path w="3939507" h="406400">
                  <a:moveTo>
                    <a:pt x="3736307" y="0"/>
                  </a:moveTo>
                  <a:cubicBezTo>
                    <a:pt x="3848531" y="0"/>
                    <a:pt x="3939507" y="90976"/>
                    <a:pt x="3939507" y="203200"/>
                  </a:cubicBezTo>
                  <a:cubicBezTo>
                    <a:pt x="3939507" y="315424"/>
                    <a:pt x="3848531" y="406400"/>
                    <a:pt x="3736307"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10" name="TextBox 10"/>
            <p:cNvSpPr txBox="1"/>
            <p:nvPr/>
          </p:nvSpPr>
          <p:spPr>
            <a:xfrm>
              <a:off x="0" y="-28575"/>
              <a:ext cx="3939507" cy="434975"/>
            </a:xfrm>
            <a:prstGeom prst="rect">
              <a:avLst/>
            </a:prstGeom>
          </p:spPr>
          <p:txBody>
            <a:bodyPr lIns="50800" tIns="50800" rIns="50800" bIns="50800" rtlCol="0" anchor="ctr"/>
            <a:lstStyle/>
            <a:p>
              <a:pPr algn="ctr">
                <a:lnSpc>
                  <a:spcPts val="1885"/>
                </a:lnSpc>
              </a:pPr>
              <a:endParaRPr/>
            </a:p>
          </p:txBody>
        </p:sp>
      </p:grpSp>
      <p:sp>
        <p:nvSpPr>
          <p:cNvPr id="11" name="TextBox 11"/>
          <p:cNvSpPr txBox="1"/>
          <p:nvPr/>
        </p:nvSpPr>
        <p:spPr>
          <a:xfrm>
            <a:off x="384067" y="1337636"/>
            <a:ext cx="10109002" cy="939292"/>
          </a:xfrm>
          <a:prstGeom prst="rect">
            <a:avLst/>
          </a:prstGeom>
        </p:spPr>
        <p:txBody>
          <a:bodyPr lIns="0" tIns="0" rIns="0" bIns="0" rtlCol="0" anchor="t">
            <a:spAutoFit/>
          </a:bodyPr>
          <a:lstStyle/>
          <a:p>
            <a:pPr marL="0" lvl="0" indent="0" algn="l">
              <a:lnSpc>
                <a:spcPts val="7169"/>
              </a:lnSpc>
              <a:spcBef>
                <a:spcPct val="0"/>
              </a:spcBef>
            </a:pPr>
            <a:r>
              <a:rPr lang="en-US" sz="6700">
                <a:solidFill>
                  <a:srgbClr val="5A798F"/>
                </a:solidFill>
                <a:latin typeface="Kenao Sans Serif"/>
              </a:rPr>
              <a:t>Opportunities for Learning</a:t>
            </a:r>
          </a:p>
        </p:txBody>
      </p:sp>
      <p:sp>
        <p:nvSpPr>
          <p:cNvPr id="12" name="TextBox 12"/>
          <p:cNvSpPr txBox="1"/>
          <p:nvPr/>
        </p:nvSpPr>
        <p:spPr>
          <a:xfrm>
            <a:off x="2096208" y="2932475"/>
            <a:ext cx="14669182" cy="3683209"/>
          </a:xfrm>
          <a:prstGeom prst="rect">
            <a:avLst/>
          </a:prstGeom>
        </p:spPr>
        <p:txBody>
          <a:bodyPr lIns="0" tIns="0" rIns="0" bIns="0" rtlCol="0" anchor="t">
            <a:spAutoFit/>
          </a:bodyPr>
          <a:lstStyle/>
          <a:p>
            <a:pPr>
              <a:lnSpc>
                <a:spcPts val="8390"/>
              </a:lnSpc>
            </a:pPr>
            <a:r>
              <a:rPr lang="en-US" sz="4133" spc="103">
                <a:solidFill>
                  <a:srgbClr val="5A798F"/>
                </a:solidFill>
                <a:latin typeface="Canva Sans"/>
              </a:rPr>
              <a:t>Discuss the behavior later, once they are calm</a:t>
            </a:r>
          </a:p>
          <a:p>
            <a:pPr>
              <a:lnSpc>
                <a:spcPts val="8390"/>
              </a:lnSpc>
            </a:pPr>
            <a:r>
              <a:rPr lang="en-US" sz="4133" spc="103">
                <a:solidFill>
                  <a:srgbClr val="5A798F"/>
                </a:solidFill>
                <a:latin typeface="Canva Sans"/>
              </a:rPr>
              <a:t>Use visuals, if needed</a:t>
            </a:r>
          </a:p>
          <a:p>
            <a:pPr>
              <a:lnSpc>
                <a:spcPts val="6076"/>
              </a:lnSpc>
            </a:pPr>
            <a:r>
              <a:rPr lang="en-US" sz="4133" spc="103">
                <a:solidFill>
                  <a:srgbClr val="5A798F"/>
                </a:solidFill>
                <a:latin typeface="Canva Sans"/>
              </a:rPr>
              <a:t>Have a conversation - “I notice that when you become upset you scream and throw things”</a:t>
            </a:r>
          </a:p>
        </p:txBody>
      </p:sp>
      <p:sp>
        <p:nvSpPr>
          <p:cNvPr id="13" name="Freeform 13"/>
          <p:cNvSpPr/>
          <p:nvPr/>
        </p:nvSpPr>
        <p:spPr>
          <a:xfrm>
            <a:off x="1381867" y="3246800"/>
            <a:ext cx="528692" cy="528692"/>
          </a:xfrm>
          <a:custGeom>
            <a:avLst/>
            <a:gdLst/>
            <a:ahLst/>
            <a:cxnLst/>
            <a:rect l="l" t="t" r="r" b="b"/>
            <a:pathLst>
              <a:path w="528692" h="528692">
                <a:moveTo>
                  <a:pt x="0" y="0"/>
                </a:moveTo>
                <a:lnTo>
                  <a:pt x="528692" y="0"/>
                </a:lnTo>
                <a:lnTo>
                  <a:pt x="528692" y="528691"/>
                </a:lnTo>
                <a:lnTo>
                  <a:pt x="0" y="52869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1381867" y="4402550"/>
            <a:ext cx="528692" cy="528692"/>
          </a:xfrm>
          <a:custGeom>
            <a:avLst/>
            <a:gdLst/>
            <a:ahLst/>
            <a:cxnLst/>
            <a:rect l="l" t="t" r="r" b="b"/>
            <a:pathLst>
              <a:path w="528692" h="528692">
                <a:moveTo>
                  <a:pt x="0" y="0"/>
                </a:moveTo>
                <a:lnTo>
                  <a:pt x="528692" y="0"/>
                </a:lnTo>
                <a:lnTo>
                  <a:pt x="528692" y="528691"/>
                </a:lnTo>
                <a:lnTo>
                  <a:pt x="0" y="52869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a:off x="1381867" y="5315163"/>
            <a:ext cx="528692" cy="528692"/>
          </a:xfrm>
          <a:custGeom>
            <a:avLst/>
            <a:gdLst/>
            <a:ahLst/>
            <a:cxnLst/>
            <a:rect l="l" t="t" r="r" b="b"/>
            <a:pathLst>
              <a:path w="528692" h="528692">
                <a:moveTo>
                  <a:pt x="0" y="0"/>
                </a:moveTo>
                <a:lnTo>
                  <a:pt x="528692" y="0"/>
                </a:lnTo>
                <a:lnTo>
                  <a:pt x="528692" y="528692"/>
                </a:lnTo>
                <a:lnTo>
                  <a:pt x="0" y="5286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DF7FF"/>
        </a:solidFill>
        <a:effectLst/>
      </p:bgPr>
    </p:bg>
    <p:spTree>
      <p:nvGrpSpPr>
        <p:cNvPr id="1" name=""/>
        <p:cNvGrpSpPr/>
        <p:nvPr/>
      </p:nvGrpSpPr>
      <p:grpSpPr>
        <a:xfrm>
          <a:off x="0" y="0"/>
          <a:ext cx="0" cy="0"/>
          <a:chOff x="0" y="0"/>
          <a:chExt cx="0" cy="0"/>
        </a:xfrm>
      </p:grpSpPr>
      <p:sp>
        <p:nvSpPr>
          <p:cNvPr id="2" name="Freeform 2"/>
          <p:cNvSpPr/>
          <p:nvPr/>
        </p:nvSpPr>
        <p:spPr>
          <a:xfrm>
            <a:off x="5849463" y="821072"/>
            <a:ext cx="6589073" cy="8437228"/>
          </a:xfrm>
          <a:custGeom>
            <a:avLst/>
            <a:gdLst/>
            <a:ahLst/>
            <a:cxnLst/>
            <a:rect l="l" t="t" r="r" b="b"/>
            <a:pathLst>
              <a:path w="6589073" h="8437228">
                <a:moveTo>
                  <a:pt x="0" y="0"/>
                </a:moveTo>
                <a:lnTo>
                  <a:pt x="6589074" y="0"/>
                </a:lnTo>
                <a:lnTo>
                  <a:pt x="6589074" y="8437228"/>
                </a:lnTo>
                <a:lnTo>
                  <a:pt x="0" y="8437228"/>
                </a:lnTo>
                <a:lnTo>
                  <a:pt x="0" y="0"/>
                </a:lnTo>
                <a:close/>
              </a:path>
            </a:pathLst>
          </a:custGeom>
          <a:blipFill>
            <a:blip r:embed="rId2"/>
            <a:stretch>
              <a:fillRect/>
            </a:stretch>
          </a:blipFill>
        </p:spPr>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DF7FF"/>
        </a:solidFill>
        <a:effectLst/>
      </p:bgPr>
    </p:bg>
    <p:spTree>
      <p:nvGrpSpPr>
        <p:cNvPr id="1" name=""/>
        <p:cNvGrpSpPr/>
        <p:nvPr/>
      </p:nvGrpSpPr>
      <p:grpSpPr>
        <a:xfrm>
          <a:off x="0" y="0"/>
          <a:ext cx="0" cy="0"/>
          <a:chOff x="0" y="0"/>
          <a:chExt cx="0" cy="0"/>
        </a:xfrm>
      </p:grpSpPr>
      <p:sp>
        <p:nvSpPr>
          <p:cNvPr id="2" name="Freeform 2"/>
          <p:cNvSpPr/>
          <p:nvPr/>
        </p:nvSpPr>
        <p:spPr>
          <a:xfrm>
            <a:off x="2728240" y="926088"/>
            <a:ext cx="13076651" cy="8654155"/>
          </a:xfrm>
          <a:custGeom>
            <a:avLst/>
            <a:gdLst/>
            <a:ahLst/>
            <a:cxnLst/>
            <a:rect l="l" t="t" r="r" b="b"/>
            <a:pathLst>
              <a:path w="13076651" h="8654155">
                <a:moveTo>
                  <a:pt x="0" y="0"/>
                </a:moveTo>
                <a:lnTo>
                  <a:pt x="13076651" y="0"/>
                </a:lnTo>
                <a:lnTo>
                  <a:pt x="13076651" y="8654155"/>
                </a:lnTo>
                <a:lnTo>
                  <a:pt x="0" y="8654155"/>
                </a:lnTo>
                <a:lnTo>
                  <a:pt x="0" y="0"/>
                </a:lnTo>
                <a:close/>
              </a:path>
            </a:pathLst>
          </a:custGeom>
          <a:blipFill>
            <a:blip r:embed="rId2"/>
            <a:stretch>
              <a:fillRect l="-1874" t="-2534" r="-2721" b="-23968"/>
            </a:stretch>
          </a:blipFill>
        </p:spPr>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DF7FF"/>
        </a:solidFill>
        <a:effectLst/>
      </p:bgPr>
    </p:bg>
    <p:spTree>
      <p:nvGrpSpPr>
        <p:cNvPr id="1" name=""/>
        <p:cNvGrpSpPr/>
        <p:nvPr/>
      </p:nvGrpSpPr>
      <p:grpSpPr>
        <a:xfrm>
          <a:off x="0" y="0"/>
          <a:ext cx="0" cy="0"/>
          <a:chOff x="0" y="0"/>
          <a:chExt cx="0" cy="0"/>
        </a:xfrm>
      </p:grpSpPr>
      <p:sp>
        <p:nvSpPr>
          <p:cNvPr id="2" name="Freeform 2"/>
          <p:cNvSpPr/>
          <p:nvPr/>
        </p:nvSpPr>
        <p:spPr>
          <a:xfrm>
            <a:off x="514350" y="828675"/>
            <a:ext cx="17259300" cy="8629650"/>
          </a:xfrm>
          <a:custGeom>
            <a:avLst/>
            <a:gdLst/>
            <a:ahLst/>
            <a:cxnLst/>
            <a:rect l="l" t="t" r="r" b="b"/>
            <a:pathLst>
              <a:path w="17259300" h="8629650">
                <a:moveTo>
                  <a:pt x="0" y="0"/>
                </a:moveTo>
                <a:lnTo>
                  <a:pt x="17259300" y="0"/>
                </a:lnTo>
                <a:lnTo>
                  <a:pt x="17259300" y="8629650"/>
                </a:lnTo>
                <a:lnTo>
                  <a:pt x="0" y="8629650"/>
                </a:lnTo>
                <a:lnTo>
                  <a:pt x="0" y="0"/>
                </a:lnTo>
                <a:close/>
              </a:path>
            </a:pathLst>
          </a:custGeom>
          <a:blipFill>
            <a:blip r:embed="rId2"/>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F7F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3539305" y="-5317632"/>
            <a:ext cx="14092745" cy="9902503"/>
            <a:chOff x="0" y="0"/>
            <a:chExt cx="4572000" cy="3212592"/>
          </a:xfrm>
        </p:grpSpPr>
        <p:sp>
          <p:nvSpPr>
            <p:cNvPr id="3" name="Freeform 3"/>
            <p:cNvSpPr/>
            <p:nvPr/>
          </p:nvSpPr>
          <p:spPr>
            <a:xfrm>
              <a:off x="-40875" y="-15335"/>
              <a:ext cx="4793771" cy="3267781"/>
            </a:xfrm>
            <a:custGeom>
              <a:avLst/>
              <a:gdLst/>
              <a:ahLst/>
              <a:cxnLst/>
              <a:rect l="l" t="t" r="r" b="b"/>
              <a:pathLst>
                <a:path w="4793771" h="3267781">
                  <a:moveTo>
                    <a:pt x="3758476" y="2388987"/>
                  </a:moveTo>
                  <a:cubicBezTo>
                    <a:pt x="3777145" y="2379652"/>
                    <a:pt x="3795601" y="2369892"/>
                    <a:pt x="3813797" y="2359622"/>
                  </a:cubicBezTo>
                  <a:cubicBezTo>
                    <a:pt x="4346006" y="2059225"/>
                    <a:pt x="4793771" y="1415561"/>
                    <a:pt x="4539726" y="792606"/>
                  </a:cubicBezTo>
                  <a:cubicBezTo>
                    <a:pt x="4416115" y="489497"/>
                    <a:pt x="4124250" y="253294"/>
                    <a:pt x="3798022" y="226479"/>
                  </a:cubicBezTo>
                  <a:cubicBezTo>
                    <a:pt x="3416210" y="195095"/>
                    <a:pt x="3057000" y="433700"/>
                    <a:pt x="2673902" y="434869"/>
                  </a:cubicBezTo>
                  <a:cubicBezTo>
                    <a:pt x="2150947" y="436467"/>
                    <a:pt x="1697967" y="0"/>
                    <a:pt x="1175295" y="17260"/>
                  </a:cubicBezTo>
                  <a:cubicBezTo>
                    <a:pt x="926093" y="25490"/>
                    <a:pt x="686885" y="141037"/>
                    <a:pt x="505621" y="312257"/>
                  </a:cubicBezTo>
                  <a:cubicBezTo>
                    <a:pt x="324357" y="483477"/>
                    <a:pt x="198176" y="707277"/>
                    <a:pt x="117968" y="943375"/>
                  </a:cubicBezTo>
                  <a:cubicBezTo>
                    <a:pt x="33113" y="1193148"/>
                    <a:pt x="0" y="1477082"/>
                    <a:pt x="114600" y="1714681"/>
                  </a:cubicBezTo>
                  <a:cubicBezTo>
                    <a:pt x="225927" y="1945498"/>
                    <a:pt x="455959" y="2093480"/>
                    <a:pt x="684103" y="2210167"/>
                  </a:cubicBezTo>
                  <a:cubicBezTo>
                    <a:pt x="912247" y="2326854"/>
                    <a:pt x="1155656" y="2428529"/>
                    <a:pt x="1335979" y="2610604"/>
                  </a:cubicBezTo>
                  <a:cubicBezTo>
                    <a:pt x="1526733" y="2803211"/>
                    <a:pt x="1646549" y="3083819"/>
                    <a:pt x="1897397" y="3186566"/>
                  </a:cubicBezTo>
                  <a:cubicBezTo>
                    <a:pt x="2095678" y="3267781"/>
                    <a:pt x="2326648" y="3211079"/>
                    <a:pt x="2512645" y="3104699"/>
                  </a:cubicBezTo>
                  <a:cubicBezTo>
                    <a:pt x="2698634" y="2998322"/>
                    <a:pt x="2853882" y="2846534"/>
                    <a:pt x="3026221" y="2719221"/>
                  </a:cubicBezTo>
                  <a:cubicBezTo>
                    <a:pt x="3243833" y="2558464"/>
                    <a:pt x="3518795" y="2508816"/>
                    <a:pt x="3758476" y="2388987"/>
                  </a:cubicBezTo>
                  <a:close/>
                </a:path>
              </a:pathLst>
            </a:custGeom>
            <a:solidFill>
              <a:srgbClr val="DBEDFD"/>
            </a:solidFill>
            <a:ln w="12700">
              <a:solidFill>
                <a:srgbClr val="000000"/>
              </a:solidFill>
            </a:ln>
          </p:spPr>
        </p:sp>
        <p:sp>
          <p:nvSpPr>
            <p:cNvPr id="4" name="Freeform 4"/>
            <p:cNvSpPr/>
            <p:nvPr/>
          </p:nvSpPr>
          <p:spPr>
            <a:xfrm>
              <a:off x="0" y="0"/>
              <a:ext cx="4572000" cy="3212592"/>
            </a:xfrm>
            <a:custGeom>
              <a:avLst/>
              <a:gdLst/>
              <a:ahLst/>
              <a:cxnLst/>
              <a:rect l="l" t="t" r="r" b="b"/>
              <a:pathLst>
                <a:path w="4572000" h="3212592">
                  <a:moveTo>
                    <a:pt x="4572000" y="3212592"/>
                  </a:moveTo>
                  <a:lnTo>
                    <a:pt x="0" y="3212592"/>
                  </a:lnTo>
                  <a:lnTo>
                    <a:pt x="0" y="0"/>
                  </a:lnTo>
                  <a:lnTo>
                    <a:pt x="4572000" y="0"/>
                  </a:lnTo>
                  <a:lnTo>
                    <a:pt x="4572000" y="3212592"/>
                  </a:lnTo>
                  <a:close/>
                </a:path>
              </a:pathLst>
            </a:custGeom>
            <a:blipFill>
              <a:blip r:embed="rId2"/>
              <a:stretch>
                <a:fillRect l="-11" r="-11"/>
              </a:stretch>
            </a:blipFill>
          </p:spPr>
        </p:sp>
      </p:grpSp>
      <p:grpSp>
        <p:nvGrpSpPr>
          <p:cNvPr id="5" name="Group 5"/>
          <p:cNvGrpSpPr>
            <a:grpSpLocks noChangeAspect="1"/>
          </p:cNvGrpSpPr>
          <p:nvPr/>
        </p:nvGrpSpPr>
        <p:grpSpPr>
          <a:xfrm rot="-3490952">
            <a:off x="-2506889" y="5777821"/>
            <a:ext cx="6118046" cy="8312563"/>
            <a:chOff x="0" y="0"/>
            <a:chExt cx="3364992" cy="4572000"/>
          </a:xfrm>
        </p:grpSpPr>
        <p:sp>
          <p:nvSpPr>
            <p:cNvPr id="6" name="Freeform 6"/>
            <p:cNvSpPr/>
            <p:nvPr/>
          </p:nvSpPr>
          <p:spPr>
            <a:xfrm>
              <a:off x="-14430" y="-18654"/>
              <a:ext cx="3539861" cy="4602770"/>
            </a:xfrm>
            <a:custGeom>
              <a:avLst/>
              <a:gdLst/>
              <a:ahLst/>
              <a:cxnLst/>
              <a:rect l="l" t="t" r="r" b="b"/>
              <a:pathLst>
                <a:path w="3539861" h="4602770">
                  <a:moveTo>
                    <a:pt x="3154043" y="370565"/>
                  </a:moveTo>
                  <a:cubicBezTo>
                    <a:pt x="3149740" y="364861"/>
                    <a:pt x="3145370" y="359189"/>
                    <a:pt x="3140931" y="353551"/>
                  </a:cubicBezTo>
                  <a:cubicBezTo>
                    <a:pt x="3082392" y="279158"/>
                    <a:pt x="3014204" y="214094"/>
                    <a:pt x="2936275" y="160224"/>
                  </a:cubicBezTo>
                  <a:cubicBezTo>
                    <a:pt x="2823060" y="81962"/>
                    <a:pt x="2687194" y="34683"/>
                    <a:pt x="2550433" y="22062"/>
                  </a:cubicBezTo>
                  <a:cubicBezTo>
                    <a:pt x="2311401" y="0"/>
                    <a:pt x="2064469" y="85852"/>
                    <a:pt x="1890673" y="251441"/>
                  </a:cubicBezTo>
                  <a:cubicBezTo>
                    <a:pt x="1723562" y="410662"/>
                    <a:pt x="1622575" y="637131"/>
                    <a:pt x="1430598" y="765279"/>
                  </a:cubicBezTo>
                  <a:cubicBezTo>
                    <a:pt x="1083906" y="996705"/>
                    <a:pt x="563193" y="830427"/>
                    <a:pt x="243218" y="1097579"/>
                  </a:cubicBezTo>
                  <a:cubicBezTo>
                    <a:pt x="63620" y="1247529"/>
                    <a:pt x="0" y="1501521"/>
                    <a:pt x="20102" y="1734627"/>
                  </a:cubicBezTo>
                  <a:cubicBezTo>
                    <a:pt x="40205" y="1967733"/>
                    <a:pt x="131565" y="2187758"/>
                    <a:pt x="215291" y="2406235"/>
                  </a:cubicBezTo>
                  <a:cubicBezTo>
                    <a:pt x="299017" y="2624711"/>
                    <a:pt x="377184" y="2852254"/>
                    <a:pt x="368928" y="3086079"/>
                  </a:cubicBezTo>
                  <a:cubicBezTo>
                    <a:pt x="362900" y="3256754"/>
                    <a:pt x="310997" y="3422120"/>
                    <a:pt x="283999" y="3590754"/>
                  </a:cubicBezTo>
                  <a:cubicBezTo>
                    <a:pt x="257000" y="3759387"/>
                    <a:pt x="257812" y="3942783"/>
                    <a:pt x="347642" y="4088027"/>
                  </a:cubicBezTo>
                  <a:cubicBezTo>
                    <a:pt x="440151" y="4237603"/>
                    <a:pt x="609029" y="4319614"/>
                    <a:pt x="771424" y="4387121"/>
                  </a:cubicBezTo>
                  <a:cubicBezTo>
                    <a:pt x="1053243" y="4504272"/>
                    <a:pt x="1351777" y="4602770"/>
                    <a:pt x="1656685" y="4589446"/>
                  </a:cubicBezTo>
                  <a:cubicBezTo>
                    <a:pt x="1961591" y="4576123"/>
                    <a:pt x="2275861" y="4431515"/>
                    <a:pt x="2421358" y="4163223"/>
                  </a:cubicBezTo>
                  <a:cubicBezTo>
                    <a:pt x="2655053" y="3732294"/>
                    <a:pt x="2388209" y="3172284"/>
                    <a:pt x="2571656" y="2717683"/>
                  </a:cubicBezTo>
                  <a:cubicBezTo>
                    <a:pt x="2665220" y="2485823"/>
                    <a:pt x="2862908" y="2315251"/>
                    <a:pt x="3015930" y="2117522"/>
                  </a:cubicBezTo>
                  <a:cubicBezTo>
                    <a:pt x="3383087" y="1643097"/>
                    <a:pt x="3539861" y="881930"/>
                    <a:pt x="3154043" y="370565"/>
                  </a:cubicBezTo>
                  <a:close/>
                </a:path>
              </a:pathLst>
            </a:custGeom>
            <a:solidFill>
              <a:srgbClr val="DBEDFD"/>
            </a:solidFill>
            <a:ln w="12700">
              <a:solidFill>
                <a:srgbClr val="000000"/>
              </a:solidFill>
            </a:ln>
          </p:spPr>
        </p:sp>
        <p:sp>
          <p:nvSpPr>
            <p:cNvPr id="7" name="Freeform 7"/>
            <p:cNvSpPr/>
            <p:nvPr/>
          </p:nvSpPr>
          <p:spPr>
            <a:xfrm>
              <a:off x="2106" y="-6"/>
              <a:ext cx="3362886" cy="4572006"/>
            </a:xfrm>
            <a:custGeom>
              <a:avLst/>
              <a:gdLst/>
              <a:ahLst/>
              <a:cxnLst/>
              <a:rect l="l" t="t" r="r" b="b"/>
              <a:pathLst>
                <a:path w="3362886" h="4572006">
                  <a:moveTo>
                    <a:pt x="3362886" y="4572006"/>
                  </a:moveTo>
                  <a:lnTo>
                    <a:pt x="0" y="4572006"/>
                  </a:lnTo>
                  <a:lnTo>
                    <a:pt x="0" y="0"/>
                  </a:lnTo>
                  <a:lnTo>
                    <a:pt x="3362886" y="0"/>
                  </a:lnTo>
                  <a:lnTo>
                    <a:pt x="3362886" y="4572006"/>
                  </a:lnTo>
                  <a:close/>
                </a:path>
              </a:pathLst>
            </a:custGeom>
            <a:blipFill>
              <a:blip r:embed="rId3"/>
              <a:stretch>
                <a:fillRect l="-48" r="-48"/>
              </a:stretch>
            </a:blipFill>
          </p:spPr>
        </p:sp>
      </p:grpSp>
      <p:sp>
        <p:nvSpPr>
          <p:cNvPr id="8" name="Freeform 8"/>
          <p:cNvSpPr/>
          <p:nvPr/>
        </p:nvSpPr>
        <p:spPr>
          <a:xfrm>
            <a:off x="-3312665" y="757538"/>
            <a:ext cx="14729082" cy="2154128"/>
          </a:xfrm>
          <a:custGeom>
            <a:avLst/>
            <a:gdLst/>
            <a:ahLst/>
            <a:cxnLst/>
            <a:rect l="l" t="t" r="r" b="b"/>
            <a:pathLst>
              <a:path w="14729082" h="2154128">
                <a:moveTo>
                  <a:pt x="0" y="0"/>
                </a:moveTo>
                <a:lnTo>
                  <a:pt x="14729082" y="0"/>
                </a:lnTo>
                <a:lnTo>
                  <a:pt x="14729082" y="2154128"/>
                </a:lnTo>
                <a:lnTo>
                  <a:pt x="0" y="2154128"/>
                </a:lnTo>
                <a:lnTo>
                  <a:pt x="0" y="0"/>
                </a:lnTo>
                <a:close/>
              </a:path>
            </a:pathLst>
          </a:custGeom>
          <a:blipFill>
            <a:blip r:embed="rId4"/>
            <a:stretch>
              <a:fillRect/>
            </a:stretch>
          </a:blipFill>
        </p:spPr>
      </p:sp>
      <p:grpSp>
        <p:nvGrpSpPr>
          <p:cNvPr id="9" name="Group 9"/>
          <p:cNvGrpSpPr/>
          <p:nvPr/>
        </p:nvGrpSpPr>
        <p:grpSpPr>
          <a:xfrm>
            <a:off x="-4809393" y="1028700"/>
            <a:ext cx="17202472" cy="1895017"/>
            <a:chOff x="0" y="0"/>
            <a:chExt cx="4683319" cy="515913"/>
          </a:xfrm>
        </p:grpSpPr>
        <p:sp>
          <p:nvSpPr>
            <p:cNvPr id="10" name="Freeform 10"/>
            <p:cNvSpPr/>
            <p:nvPr/>
          </p:nvSpPr>
          <p:spPr>
            <a:xfrm>
              <a:off x="0" y="0"/>
              <a:ext cx="4683319" cy="515913"/>
            </a:xfrm>
            <a:custGeom>
              <a:avLst/>
              <a:gdLst/>
              <a:ahLst/>
              <a:cxnLst/>
              <a:rect l="l" t="t" r="r" b="b"/>
              <a:pathLst>
                <a:path w="4683319" h="515913">
                  <a:moveTo>
                    <a:pt x="4480119" y="0"/>
                  </a:moveTo>
                  <a:cubicBezTo>
                    <a:pt x="4592343" y="0"/>
                    <a:pt x="4683319" y="115491"/>
                    <a:pt x="4683319" y="257956"/>
                  </a:cubicBezTo>
                  <a:cubicBezTo>
                    <a:pt x="4683319" y="400422"/>
                    <a:pt x="4592343" y="515913"/>
                    <a:pt x="4480119" y="515913"/>
                  </a:cubicBezTo>
                  <a:lnTo>
                    <a:pt x="203200" y="515913"/>
                  </a:lnTo>
                  <a:cubicBezTo>
                    <a:pt x="90976" y="515913"/>
                    <a:pt x="0" y="400422"/>
                    <a:pt x="0" y="257956"/>
                  </a:cubicBezTo>
                  <a:cubicBezTo>
                    <a:pt x="0" y="115491"/>
                    <a:pt x="90976" y="0"/>
                    <a:pt x="203200" y="0"/>
                  </a:cubicBezTo>
                  <a:close/>
                </a:path>
              </a:pathLst>
            </a:custGeom>
            <a:solidFill>
              <a:srgbClr val="FFFFFF"/>
            </a:solidFill>
            <a:ln cap="sq">
              <a:noFill/>
              <a:prstDash val="solid"/>
              <a:miter/>
            </a:ln>
          </p:spPr>
        </p:sp>
        <p:sp>
          <p:nvSpPr>
            <p:cNvPr id="11" name="TextBox 11"/>
            <p:cNvSpPr txBox="1"/>
            <p:nvPr/>
          </p:nvSpPr>
          <p:spPr>
            <a:xfrm>
              <a:off x="0" y="66675"/>
              <a:ext cx="4683319" cy="449238"/>
            </a:xfrm>
            <a:prstGeom prst="rect">
              <a:avLst/>
            </a:prstGeom>
          </p:spPr>
          <p:txBody>
            <a:bodyPr lIns="50800" tIns="50800" rIns="50800" bIns="50800" rtlCol="0" anchor="ctr"/>
            <a:lstStyle/>
            <a:p>
              <a:pPr marL="0" lvl="0" indent="0" algn="ctr">
                <a:lnSpc>
                  <a:spcPts val="6098"/>
                </a:lnSpc>
                <a:spcBef>
                  <a:spcPct val="0"/>
                </a:spcBef>
              </a:pPr>
              <a:r>
                <a:rPr lang="en-US" sz="5699" u="none" strike="noStrike">
                  <a:solidFill>
                    <a:srgbClr val="5A798F"/>
                  </a:solidFill>
                  <a:latin typeface="Kenao Sans Serif"/>
                </a:rPr>
                <a:t>                                   What are some difficult behaviors in the home?</a:t>
              </a:r>
            </a:p>
          </p:txBody>
        </p:sp>
      </p:grpSp>
      <p:sp>
        <p:nvSpPr>
          <p:cNvPr id="12" name="Freeform 12"/>
          <p:cNvSpPr/>
          <p:nvPr/>
        </p:nvSpPr>
        <p:spPr>
          <a:xfrm rot="-686031" flipH="1">
            <a:off x="15315103" y="4580469"/>
            <a:ext cx="3175703" cy="5525254"/>
          </a:xfrm>
          <a:custGeom>
            <a:avLst/>
            <a:gdLst/>
            <a:ahLst/>
            <a:cxnLst/>
            <a:rect l="l" t="t" r="r" b="b"/>
            <a:pathLst>
              <a:path w="3175703" h="5525254">
                <a:moveTo>
                  <a:pt x="3175703" y="0"/>
                </a:moveTo>
                <a:lnTo>
                  <a:pt x="0" y="0"/>
                </a:lnTo>
                <a:lnTo>
                  <a:pt x="0" y="5525254"/>
                </a:lnTo>
                <a:lnTo>
                  <a:pt x="3175703" y="5525254"/>
                </a:lnTo>
                <a:lnTo>
                  <a:pt x="3175703"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TextBox 13"/>
          <p:cNvSpPr txBox="1"/>
          <p:nvPr/>
        </p:nvSpPr>
        <p:spPr>
          <a:xfrm>
            <a:off x="3089611" y="2127227"/>
            <a:ext cx="12488030" cy="6728460"/>
          </a:xfrm>
          <a:prstGeom prst="rect">
            <a:avLst/>
          </a:prstGeom>
        </p:spPr>
        <p:txBody>
          <a:bodyPr lIns="0" tIns="0" rIns="0" bIns="0" rtlCol="0" anchor="t">
            <a:spAutoFit/>
          </a:bodyPr>
          <a:lstStyle/>
          <a:p>
            <a:pPr marL="0" lvl="0" indent="0" algn="l">
              <a:lnSpc>
                <a:spcPts val="6719"/>
              </a:lnSpc>
            </a:pPr>
            <a:endParaRPr/>
          </a:p>
          <a:p>
            <a:pPr marL="0" lvl="0" indent="0" algn="l">
              <a:lnSpc>
                <a:spcPts val="6719"/>
              </a:lnSpc>
            </a:pPr>
            <a:r>
              <a:rPr lang="en-US" sz="3999" u="none" strike="noStrike" spc="99">
                <a:solidFill>
                  <a:srgbClr val="5A798F"/>
                </a:solidFill>
                <a:latin typeface="Canva Sans"/>
              </a:rPr>
              <a:t>Regularly shouting</a:t>
            </a:r>
          </a:p>
          <a:p>
            <a:pPr marL="0" lvl="0" indent="0" algn="l">
              <a:lnSpc>
                <a:spcPts val="6719"/>
              </a:lnSpc>
            </a:pPr>
            <a:r>
              <a:rPr lang="en-US" sz="3999" u="none" strike="noStrike" spc="99">
                <a:solidFill>
                  <a:srgbClr val="5A798F"/>
                </a:solidFill>
                <a:latin typeface="Canva Sans"/>
              </a:rPr>
              <a:t>Swearing</a:t>
            </a:r>
          </a:p>
          <a:p>
            <a:pPr marL="0" lvl="0" indent="0" algn="l">
              <a:lnSpc>
                <a:spcPts val="6719"/>
              </a:lnSpc>
            </a:pPr>
            <a:r>
              <a:rPr lang="en-US" sz="3999" u="none" strike="noStrike" spc="99">
                <a:solidFill>
                  <a:srgbClr val="5A798F"/>
                </a:solidFill>
                <a:latin typeface="Canva Sans"/>
              </a:rPr>
              <a:t>Hitting, biting, kicking</a:t>
            </a:r>
          </a:p>
          <a:p>
            <a:pPr marL="0" lvl="0" indent="0" algn="l">
              <a:lnSpc>
                <a:spcPts val="6719"/>
              </a:lnSpc>
            </a:pPr>
            <a:r>
              <a:rPr lang="en-US" sz="3999" u="none" strike="noStrike" spc="99">
                <a:solidFill>
                  <a:srgbClr val="5A798F"/>
                </a:solidFill>
                <a:latin typeface="Canva Sans"/>
              </a:rPr>
              <a:t>Refusing to follow directions</a:t>
            </a:r>
          </a:p>
          <a:p>
            <a:pPr marL="0" lvl="0" indent="0" algn="l">
              <a:lnSpc>
                <a:spcPts val="6719"/>
              </a:lnSpc>
            </a:pPr>
            <a:r>
              <a:rPr lang="en-US" sz="3999" u="none" strike="noStrike" spc="99">
                <a:solidFill>
                  <a:srgbClr val="5A798F"/>
                </a:solidFill>
                <a:latin typeface="Canva Sans"/>
              </a:rPr>
              <a:t>Behaviors that disrupt the home environment</a:t>
            </a:r>
          </a:p>
          <a:p>
            <a:pPr marL="0" lvl="0" indent="0" algn="l">
              <a:lnSpc>
                <a:spcPts val="6719"/>
              </a:lnSpc>
            </a:pPr>
            <a:r>
              <a:rPr lang="en-US" sz="3999" u="none" strike="noStrike" spc="99">
                <a:solidFill>
                  <a:srgbClr val="5A798F"/>
                </a:solidFill>
                <a:latin typeface="Canva Sans"/>
              </a:rPr>
              <a:t>on a regular basis </a:t>
            </a:r>
          </a:p>
          <a:p>
            <a:pPr marL="0" lvl="0" indent="0" algn="l">
              <a:lnSpc>
                <a:spcPts val="6719"/>
              </a:lnSpc>
            </a:pPr>
            <a:endParaRPr lang="en-US" sz="3999" u="none" strike="noStrike" spc="99">
              <a:solidFill>
                <a:srgbClr val="5A798F"/>
              </a:solidFill>
              <a:latin typeface="Canva Sans"/>
            </a:endParaRPr>
          </a:p>
        </p:txBody>
      </p:sp>
      <p:sp>
        <p:nvSpPr>
          <p:cNvPr id="14" name="Freeform 14"/>
          <p:cNvSpPr/>
          <p:nvPr/>
        </p:nvSpPr>
        <p:spPr>
          <a:xfrm>
            <a:off x="2387348" y="3270353"/>
            <a:ext cx="528692" cy="528692"/>
          </a:xfrm>
          <a:custGeom>
            <a:avLst/>
            <a:gdLst/>
            <a:ahLst/>
            <a:cxnLst/>
            <a:rect l="l" t="t" r="r" b="b"/>
            <a:pathLst>
              <a:path w="528692" h="528692">
                <a:moveTo>
                  <a:pt x="0" y="0"/>
                </a:moveTo>
                <a:lnTo>
                  <a:pt x="528692" y="0"/>
                </a:lnTo>
                <a:lnTo>
                  <a:pt x="528692" y="528692"/>
                </a:lnTo>
                <a:lnTo>
                  <a:pt x="0" y="5286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a:off x="2387348" y="4056179"/>
            <a:ext cx="528692" cy="528692"/>
          </a:xfrm>
          <a:custGeom>
            <a:avLst/>
            <a:gdLst/>
            <a:ahLst/>
            <a:cxnLst/>
            <a:rect l="l" t="t" r="r" b="b"/>
            <a:pathLst>
              <a:path w="528692" h="528692">
                <a:moveTo>
                  <a:pt x="0" y="0"/>
                </a:moveTo>
                <a:lnTo>
                  <a:pt x="528692" y="0"/>
                </a:lnTo>
                <a:lnTo>
                  <a:pt x="528692" y="528692"/>
                </a:lnTo>
                <a:lnTo>
                  <a:pt x="0" y="5286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a:off x="2387348" y="4946821"/>
            <a:ext cx="528692" cy="528692"/>
          </a:xfrm>
          <a:custGeom>
            <a:avLst/>
            <a:gdLst/>
            <a:ahLst/>
            <a:cxnLst/>
            <a:rect l="l" t="t" r="r" b="b"/>
            <a:pathLst>
              <a:path w="528692" h="528692">
                <a:moveTo>
                  <a:pt x="0" y="0"/>
                </a:moveTo>
                <a:lnTo>
                  <a:pt x="528692" y="0"/>
                </a:lnTo>
                <a:lnTo>
                  <a:pt x="528692" y="528692"/>
                </a:lnTo>
                <a:lnTo>
                  <a:pt x="0" y="5286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17"/>
          <p:cNvSpPr/>
          <p:nvPr/>
        </p:nvSpPr>
        <p:spPr>
          <a:xfrm>
            <a:off x="2387348" y="5732688"/>
            <a:ext cx="528692" cy="528692"/>
          </a:xfrm>
          <a:custGeom>
            <a:avLst/>
            <a:gdLst/>
            <a:ahLst/>
            <a:cxnLst/>
            <a:rect l="l" t="t" r="r" b="b"/>
            <a:pathLst>
              <a:path w="528692" h="528692">
                <a:moveTo>
                  <a:pt x="0" y="0"/>
                </a:moveTo>
                <a:lnTo>
                  <a:pt x="528692" y="0"/>
                </a:lnTo>
                <a:lnTo>
                  <a:pt x="528692" y="528692"/>
                </a:lnTo>
                <a:lnTo>
                  <a:pt x="0" y="5286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a:off x="2387348" y="6623330"/>
            <a:ext cx="528692" cy="528692"/>
          </a:xfrm>
          <a:custGeom>
            <a:avLst/>
            <a:gdLst/>
            <a:ahLst/>
            <a:cxnLst/>
            <a:rect l="l" t="t" r="r" b="b"/>
            <a:pathLst>
              <a:path w="528692" h="528692">
                <a:moveTo>
                  <a:pt x="0" y="0"/>
                </a:moveTo>
                <a:lnTo>
                  <a:pt x="528692" y="0"/>
                </a:lnTo>
                <a:lnTo>
                  <a:pt x="528692" y="528692"/>
                </a:lnTo>
                <a:lnTo>
                  <a:pt x="0" y="5286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DF7FF"/>
        </a:solidFill>
        <a:effectLst/>
      </p:bgPr>
    </p:bg>
    <p:spTree>
      <p:nvGrpSpPr>
        <p:cNvPr id="1" name=""/>
        <p:cNvGrpSpPr/>
        <p:nvPr/>
      </p:nvGrpSpPr>
      <p:grpSpPr>
        <a:xfrm>
          <a:off x="0" y="0"/>
          <a:ext cx="0" cy="0"/>
          <a:chOff x="0" y="0"/>
          <a:chExt cx="0" cy="0"/>
        </a:xfrm>
      </p:grpSpPr>
      <p:sp>
        <p:nvSpPr>
          <p:cNvPr id="2" name="Freeform 2"/>
          <p:cNvSpPr/>
          <p:nvPr/>
        </p:nvSpPr>
        <p:spPr>
          <a:xfrm>
            <a:off x="4083396" y="303424"/>
            <a:ext cx="10334999" cy="7398984"/>
          </a:xfrm>
          <a:custGeom>
            <a:avLst/>
            <a:gdLst/>
            <a:ahLst/>
            <a:cxnLst/>
            <a:rect l="l" t="t" r="r" b="b"/>
            <a:pathLst>
              <a:path w="10334999" h="7398984">
                <a:moveTo>
                  <a:pt x="0" y="0"/>
                </a:moveTo>
                <a:lnTo>
                  <a:pt x="10334999" y="0"/>
                </a:lnTo>
                <a:lnTo>
                  <a:pt x="10334999" y="7398985"/>
                </a:lnTo>
                <a:lnTo>
                  <a:pt x="0" y="7398985"/>
                </a:lnTo>
                <a:lnTo>
                  <a:pt x="0" y="0"/>
                </a:lnTo>
                <a:close/>
              </a:path>
            </a:pathLst>
          </a:custGeom>
          <a:blipFill>
            <a:blip r:embed="rId2"/>
            <a:stretch>
              <a:fillRect t="-14218" r="-1741" b="-27895"/>
            </a:stretch>
          </a:blipFill>
        </p:spPr>
      </p:sp>
      <p:sp>
        <p:nvSpPr>
          <p:cNvPr id="3" name="TextBox 3"/>
          <p:cNvSpPr txBox="1"/>
          <p:nvPr/>
        </p:nvSpPr>
        <p:spPr>
          <a:xfrm>
            <a:off x="2451395" y="8129143"/>
            <a:ext cx="13385210" cy="695961"/>
          </a:xfrm>
          <a:prstGeom prst="rect">
            <a:avLst/>
          </a:prstGeom>
        </p:spPr>
        <p:txBody>
          <a:bodyPr lIns="0" tIns="0" rIns="0" bIns="0" rtlCol="0" anchor="t">
            <a:spAutoFit/>
          </a:bodyPr>
          <a:lstStyle/>
          <a:p>
            <a:pPr algn="ctr">
              <a:lnSpc>
                <a:spcPts val="5739"/>
              </a:lnSpc>
              <a:spcBef>
                <a:spcPct val="0"/>
              </a:spcBef>
            </a:pPr>
            <a:r>
              <a:rPr lang="en-US" sz="4099">
                <a:solidFill>
                  <a:srgbClr val="5A798F"/>
                </a:solidFill>
                <a:latin typeface="Canva Sans"/>
                <a:hlinkClick r:id="rId3" tooltip="https://consciousdiscipline.com"/>
              </a:rPr>
              <a:t>https:</a:t>
            </a:r>
            <a:r>
              <a:rPr lang="en-US" sz="4099">
                <a:solidFill>
                  <a:srgbClr val="5A798F"/>
                </a:solidFill>
                <a:latin typeface="Canva Sans"/>
              </a:rPr>
              <a:t>consciousdiscipline.com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DF7FF"/>
        </a:solidFill>
        <a:effectLst/>
      </p:bgPr>
    </p:bg>
    <p:spTree>
      <p:nvGrpSpPr>
        <p:cNvPr id="1" name=""/>
        <p:cNvGrpSpPr/>
        <p:nvPr/>
      </p:nvGrpSpPr>
      <p:grpSpPr>
        <a:xfrm>
          <a:off x="0" y="0"/>
          <a:ext cx="0" cy="0"/>
          <a:chOff x="0" y="0"/>
          <a:chExt cx="0" cy="0"/>
        </a:xfrm>
      </p:grpSpPr>
      <p:sp>
        <p:nvSpPr>
          <p:cNvPr id="2" name="Freeform 2"/>
          <p:cNvSpPr/>
          <p:nvPr/>
        </p:nvSpPr>
        <p:spPr>
          <a:xfrm>
            <a:off x="5231742" y="0"/>
            <a:ext cx="7824517" cy="9455609"/>
          </a:xfrm>
          <a:custGeom>
            <a:avLst/>
            <a:gdLst/>
            <a:ahLst/>
            <a:cxnLst/>
            <a:rect l="l" t="t" r="r" b="b"/>
            <a:pathLst>
              <a:path w="7824517" h="9455609">
                <a:moveTo>
                  <a:pt x="0" y="0"/>
                </a:moveTo>
                <a:lnTo>
                  <a:pt x="7824516" y="0"/>
                </a:lnTo>
                <a:lnTo>
                  <a:pt x="7824516" y="9455609"/>
                </a:lnTo>
                <a:lnTo>
                  <a:pt x="0" y="9455609"/>
                </a:lnTo>
                <a:lnTo>
                  <a:pt x="0" y="0"/>
                </a:lnTo>
                <a:close/>
              </a:path>
            </a:pathLst>
          </a:custGeom>
          <a:blipFill>
            <a:blip r:embed="rId2"/>
            <a:stretch>
              <a:fillRect/>
            </a:stretch>
          </a:blipFill>
        </p:spPr>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DF7FF"/>
        </a:solidFill>
        <a:effectLst/>
      </p:bgPr>
    </p:bg>
    <p:spTree>
      <p:nvGrpSpPr>
        <p:cNvPr id="1" name=""/>
        <p:cNvGrpSpPr/>
        <p:nvPr/>
      </p:nvGrpSpPr>
      <p:grpSpPr>
        <a:xfrm>
          <a:off x="0" y="0"/>
          <a:ext cx="0" cy="0"/>
          <a:chOff x="0" y="0"/>
          <a:chExt cx="0" cy="0"/>
        </a:xfrm>
      </p:grpSpPr>
      <p:sp>
        <p:nvSpPr>
          <p:cNvPr id="2" name="Freeform 2"/>
          <p:cNvSpPr/>
          <p:nvPr/>
        </p:nvSpPr>
        <p:spPr>
          <a:xfrm>
            <a:off x="1288868" y="483052"/>
            <a:ext cx="7040950" cy="9010940"/>
          </a:xfrm>
          <a:custGeom>
            <a:avLst/>
            <a:gdLst/>
            <a:ahLst/>
            <a:cxnLst/>
            <a:rect l="l" t="t" r="r" b="b"/>
            <a:pathLst>
              <a:path w="7040950" h="9010940">
                <a:moveTo>
                  <a:pt x="0" y="0"/>
                </a:moveTo>
                <a:lnTo>
                  <a:pt x="7040951" y="0"/>
                </a:lnTo>
                <a:lnTo>
                  <a:pt x="7040951" y="9010939"/>
                </a:lnTo>
                <a:lnTo>
                  <a:pt x="0" y="9010939"/>
                </a:lnTo>
                <a:lnTo>
                  <a:pt x="0" y="0"/>
                </a:lnTo>
                <a:close/>
              </a:path>
            </a:pathLst>
          </a:custGeom>
          <a:blipFill>
            <a:blip r:embed="rId3"/>
            <a:stretch>
              <a:fillRect l="-1191" r="-1191"/>
            </a:stretch>
          </a:blipFill>
        </p:spPr>
      </p:sp>
      <p:sp>
        <p:nvSpPr>
          <p:cNvPr id="3" name="TextBox 3"/>
          <p:cNvSpPr txBox="1"/>
          <p:nvPr/>
        </p:nvSpPr>
        <p:spPr>
          <a:xfrm>
            <a:off x="9535697" y="2653331"/>
            <a:ext cx="7463435" cy="4980338"/>
          </a:xfrm>
          <a:prstGeom prst="rect">
            <a:avLst/>
          </a:prstGeom>
        </p:spPr>
        <p:txBody>
          <a:bodyPr wrap="square" lIns="0" tIns="0" rIns="0" bIns="0" rtlCol="0" anchor="t">
            <a:spAutoFit/>
          </a:bodyPr>
          <a:lstStyle>
            <a:defPPr>
              <a:defRPr lang="en-US"/>
            </a:defPPr>
            <a:lvl1pPr algn="ctr">
              <a:spcBef>
                <a:spcPct val="0"/>
              </a:spcBef>
              <a:defRPr sz="3200" spc="103">
                <a:solidFill>
                  <a:srgbClr val="5A798F"/>
                </a:solidFill>
                <a:latin typeface="Canva Sans"/>
              </a:defRPr>
            </a:lvl1pPr>
          </a:lstStyle>
          <a:p>
            <a:r>
              <a:rPr lang="en-US" dirty="0"/>
              <a:t>Mindfulness and behavior management</a:t>
            </a:r>
          </a:p>
          <a:p>
            <a:endParaRPr lang="en-US" dirty="0"/>
          </a:p>
          <a:p>
            <a:r>
              <a:rPr lang="en-US" dirty="0"/>
              <a:t> Consistent practice (e.g., committing to daily exercise, and practicing under calm conditions so that the skill is easier to use under stressed conditions) </a:t>
            </a:r>
          </a:p>
          <a:p>
            <a:endParaRPr lang="en-US" dirty="0"/>
          </a:p>
          <a:p>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DF7F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3490952">
            <a:off x="-2506889" y="5777821"/>
            <a:ext cx="6118046" cy="8312563"/>
            <a:chOff x="0" y="0"/>
            <a:chExt cx="3364992" cy="4572000"/>
          </a:xfrm>
        </p:grpSpPr>
        <p:sp>
          <p:nvSpPr>
            <p:cNvPr id="3" name="Freeform 3"/>
            <p:cNvSpPr/>
            <p:nvPr/>
          </p:nvSpPr>
          <p:spPr>
            <a:xfrm>
              <a:off x="-14430" y="-18654"/>
              <a:ext cx="3539861" cy="4602770"/>
            </a:xfrm>
            <a:custGeom>
              <a:avLst/>
              <a:gdLst/>
              <a:ahLst/>
              <a:cxnLst/>
              <a:rect l="l" t="t" r="r" b="b"/>
              <a:pathLst>
                <a:path w="3539861" h="4602770">
                  <a:moveTo>
                    <a:pt x="3154043" y="370565"/>
                  </a:moveTo>
                  <a:cubicBezTo>
                    <a:pt x="3149740" y="364861"/>
                    <a:pt x="3145370" y="359189"/>
                    <a:pt x="3140931" y="353551"/>
                  </a:cubicBezTo>
                  <a:cubicBezTo>
                    <a:pt x="3082392" y="279158"/>
                    <a:pt x="3014204" y="214094"/>
                    <a:pt x="2936275" y="160224"/>
                  </a:cubicBezTo>
                  <a:cubicBezTo>
                    <a:pt x="2823060" y="81962"/>
                    <a:pt x="2687194" y="34683"/>
                    <a:pt x="2550433" y="22062"/>
                  </a:cubicBezTo>
                  <a:cubicBezTo>
                    <a:pt x="2311401" y="0"/>
                    <a:pt x="2064469" y="85852"/>
                    <a:pt x="1890673" y="251441"/>
                  </a:cubicBezTo>
                  <a:cubicBezTo>
                    <a:pt x="1723562" y="410662"/>
                    <a:pt x="1622575" y="637131"/>
                    <a:pt x="1430598" y="765279"/>
                  </a:cubicBezTo>
                  <a:cubicBezTo>
                    <a:pt x="1083906" y="996705"/>
                    <a:pt x="563193" y="830427"/>
                    <a:pt x="243218" y="1097579"/>
                  </a:cubicBezTo>
                  <a:cubicBezTo>
                    <a:pt x="63620" y="1247529"/>
                    <a:pt x="0" y="1501521"/>
                    <a:pt x="20102" y="1734627"/>
                  </a:cubicBezTo>
                  <a:cubicBezTo>
                    <a:pt x="40205" y="1967733"/>
                    <a:pt x="131565" y="2187758"/>
                    <a:pt x="215291" y="2406235"/>
                  </a:cubicBezTo>
                  <a:cubicBezTo>
                    <a:pt x="299017" y="2624711"/>
                    <a:pt x="377184" y="2852254"/>
                    <a:pt x="368928" y="3086079"/>
                  </a:cubicBezTo>
                  <a:cubicBezTo>
                    <a:pt x="362900" y="3256754"/>
                    <a:pt x="310997" y="3422120"/>
                    <a:pt x="283999" y="3590754"/>
                  </a:cubicBezTo>
                  <a:cubicBezTo>
                    <a:pt x="257000" y="3759387"/>
                    <a:pt x="257812" y="3942783"/>
                    <a:pt x="347642" y="4088027"/>
                  </a:cubicBezTo>
                  <a:cubicBezTo>
                    <a:pt x="440151" y="4237603"/>
                    <a:pt x="609029" y="4319614"/>
                    <a:pt x="771424" y="4387121"/>
                  </a:cubicBezTo>
                  <a:cubicBezTo>
                    <a:pt x="1053243" y="4504272"/>
                    <a:pt x="1351777" y="4602770"/>
                    <a:pt x="1656685" y="4589446"/>
                  </a:cubicBezTo>
                  <a:cubicBezTo>
                    <a:pt x="1961591" y="4576123"/>
                    <a:pt x="2275861" y="4431515"/>
                    <a:pt x="2421358" y="4163223"/>
                  </a:cubicBezTo>
                  <a:cubicBezTo>
                    <a:pt x="2655053" y="3732294"/>
                    <a:pt x="2388209" y="3172284"/>
                    <a:pt x="2571656" y="2717683"/>
                  </a:cubicBezTo>
                  <a:cubicBezTo>
                    <a:pt x="2665220" y="2485823"/>
                    <a:pt x="2862908" y="2315251"/>
                    <a:pt x="3015930" y="2117522"/>
                  </a:cubicBezTo>
                  <a:cubicBezTo>
                    <a:pt x="3383087" y="1643097"/>
                    <a:pt x="3539861" y="881930"/>
                    <a:pt x="3154043" y="370565"/>
                  </a:cubicBezTo>
                  <a:close/>
                </a:path>
              </a:pathLst>
            </a:custGeom>
            <a:solidFill>
              <a:srgbClr val="DBEDFD"/>
            </a:solidFill>
            <a:ln w="12700">
              <a:solidFill>
                <a:srgbClr val="000000"/>
              </a:solidFill>
            </a:ln>
          </p:spPr>
        </p:sp>
        <p:sp>
          <p:nvSpPr>
            <p:cNvPr id="4" name="Freeform 4"/>
            <p:cNvSpPr/>
            <p:nvPr/>
          </p:nvSpPr>
          <p:spPr>
            <a:xfrm>
              <a:off x="2106" y="-6"/>
              <a:ext cx="3362886" cy="4572006"/>
            </a:xfrm>
            <a:custGeom>
              <a:avLst/>
              <a:gdLst/>
              <a:ahLst/>
              <a:cxnLst/>
              <a:rect l="l" t="t" r="r" b="b"/>
              <a:pathLst>
                <a:path w="3362886" h="4572006">
                  <a:moveTo>
                    <a:pt x="3362886" y="4572006"/>
                  </a:moveTo>
                  <a:lnTo>
                    <a:pt x="0" y="4572006"/>
                  </a:lnTo>
                  <a:lnTo>
                    <a:pt x="0" y="0"/>
                  </a:lnTo>
                  <a:lnTo>
                    <a:pt x="3362886" y="0"/>
                  </a:lnTo>
                  <a:lnTo>
                    <a:pt x="3362886" y="4572006"/>
                  </a:lnTo>
                  <a:close/>
                </a:path>
              </a:pathLst>
            </a:custGeom>
            <a:blipFill>
              <a:blip r:embed="rId3"/>
              <a:stretch>
                <a:fillRect l="-48" r="-48"/>
              </a:stretch>
            </a:blipFill>
          </p:spPr>
        </p:sp>
      </p:grpSp>
      <p:grpSp>
        <p:nvGrpSpPr>
          <p:cNvPr id="5" name="Group 5"/>
          <p:cNvGrpSpPr>
            <a:grpSpLocks noChangeAspect="1"/>
          </p:cNvGrpSpPr>
          <p:nvPr/>
        </p:nvGrpSpPr>
        <p:grpSpPr>
          <a:xfrm>
            <a:off x="13539305" y="-5317632"/>
            <a:ext cx="14092745" cy="9902503"/>
            <a:chOff x="0" y="0"/>
            <a:chExt cx="4572000" cy="3212592"/>
          </a:xfrm>
        </p:grpSpPr>
        <p:sp>
          <p:nvSpPr>
            <p:cNvPr id="6" name="Freeform 6"/>
            <p:cNvSpPr/>
            <p:nvPr/>
          </p:nvSpPr>
          <p:spPr>
            <a:xfrm>
              <a:off x="-40875" y="-15335"/>
              <a:ext cx="4793771" cy="3267781"/>
            </a:xfrm>
            <a:custGeom>
              <a:avLst/>
              <a:gdLst/>
              <a:ahLst/>
              <a:cxnLst/>
              <a:rect l="l" t="t" r="r" b="b"/>
              <a:pathLst>
                <a:path w="4793771" h="3267781">
                  <a:moveTo>
                    <a:pt x="3758476" y="2388987"/>
                  </a:moveTo>
                  <a:cubicBezTo>
                    <a:pt x="3777145" y="2379652"/>
                    <a:pt x="3795601" y="2369892"/>
                    <a:pt x="3813797" y="2359622"/>
                  </a:cubicBezTo>
                  <a:cubicBezTo>
                    <a:pt x="4346006" y="2059225"/>
                    <a:pt x="4793771" y="1415561"/>
                    <a:pt x="4539726" y="792606"/>
                  </a:cubicBezTo>
                  <a:cubicBezTo>
                    <a:pt x="4416115" y="489497"/>
                    <a:pt x="4124250" y="253294"/>
                    <a:pt x="3798022" y="226479"/>
                  </a:cubicBezTo>
                  <a:cubicBezTo>
                    <a:pt x="3416210" y="195095"/>
                    <a:pt x="3057000" y="433700"/>
                    <a:pt x="2673902" y="434869"/>
                  </a:cubicBezTo>
                  <a:cubicBezTo>
                    <a:pt x="2150947" y="436467"/>
                    <a:pt x="1697967" y="0"/>
                    <a:pt x="1175295" y="17260"/>
                  </a:cubicBezTo>
                  <a:cubicBezTo>
                    <a:pt x="926093" y="25490"/>
                    <a:pt x="686885" y="141037"/>
                    <a:pt x="505621" y="312257"/>
                  </a:cubicBezTo>
                  <a:cubicBezTo>
                    <a:pt x="324357" y="483477"/>
                    <a:pt x="198176" y="707277"/>
                    <a:pt x="117968" y="943375"/>
                  </a:cubicBezTo>
                  <a:cubicBezTo>
                    <a:pt x="33113" y="1193148"/>
                    <a:pt x="0" y="1477082"/>
                    <a:pt x="114600" y="1714681"/>
                  </a:cubicBezTo>
                  <a:cubicBezTo>
                    <a:pt x="225927" y="1945498"/>
                    <a:pt x="455959" y="2093480"/>
                    <a:pt x="684103" y="2210167"/>
                  </a:cubicBezTo>
                  <a:cubicBezTo>
                    <a:pt x="912247" y="2326854"/>
                    <a:pt x="1155656" y="2428529"/>
                    <a:pt x="1335979" y="2610604"/>
                  </a:cubicBezTo>
                  <a:cubicBezTo>
                    <a:pt x="1526733" y="2803211"/>
                    <a:pt x="1646549" y="3083819"/>
                    <a:pt x="1897397" y="3186566"/>
                  </a:cubicBezTo>
                  <a:cubicBezTo>
                    <a:pt x="2095678" y="3267781"/>
                    <a:pt x="2326648" y="3211079"/>
                    <a:pt x="2512645" y="3104699"/>
                  </a:cubicBezTo>
                  <a:cubicBezTo>
                    <a:pt x="2698634" y="2998322"/>
                    <a:pt x="2853882" y="2846534"/>
                    <a:pt x="3026221" y="2719221"/>
                  </a:cubicBezTo>
                  <a:cubicBezTo>
                    <a:pt x="3243833" y="2558464"/>
                    <a:pt x="3518795" y="2508816"/>
                    <a:pt x="3758476" y="2388987"/>
                  </a:cubicBezTo>
                  <a:close/>
                </a:path>
              </a:pathLst>
            </a:custGeom>
            <a:solidFill>
              <a:srgbClr val="DBEDFD"/>
            </a:solidFill>
            <a:ln w="12700">
              <a:solidFill>
                <a:srgbClr val="000000"/>
              </a:solidFill>
            </a:ln>
          </p:spPr>
        </p:sp>
        <p:sp>
          <p:nvSpPr>
            <p:cNvPr id="7" name="Freeform 7"/>
            <p:cNvSpPr/>
            <p:nvPr/>
          </p:nvSpPr>
          <p:spPr>
            <a:xfrm>
              <a:off x="0" y="0"/>
              <a:ext cx="4572000" cy="3212592"/>
            </a:xfrm>
            <a:custGeom>
              <a:avLst/>
              <a:gdLst/>
              <a:ahLst/>
              <a:cxnLst/>
              <a:rect l="l" t="t" r="r" b="b"/>
              <a:pathLst>
                <a:path w="4572000" h="3212592">
                  <a:moveTo>
                    <a:pt x="4572000" y="3212592"/>
                  </a:moveTo>
                  <a:lnTo>
                    <a:pt x="0" y="3212592"/>
                  </a:lnTo>
                  <a:lnTo>
                    <a:pt x="0" y="0"/>
                  </a:lnTo>
                  <a:lnTo>
                    <a:pt x="4572000" y="0"/>
                  </a:lnTo>
                  <a:lnTo>
                    <a:pt x="4572000" y="3212592"/>
                  </a:lnTo>
                  <a:close/>
                </a:path>
              </a:pathLst>
            </a:custGeom>
            <a:blipFill>
              <a:blip r:embed="rId4"/>
              <a:stretch>
                <a:fillRect l="-11" r="-11"/>
              </a:stretch>
            </a:blipFill>
          </p:spPr>
        </p:sp>
      </p:grpSp>
      <p:grpSp>
        <p:nvGrpSpPr>
          <p:cNvPr id="8" name="Group 8"/>
          <p:cNvGrpSpPr/>
          <p:nvPr/>
        </p:nvGrpSpPr>
        <p:grpSpPr>
          <a:xfrm>
            <a:off x="-3312665" y="1022801"/>
            <a:ext cx="14470349" cy="1492763"/>
            <a:chOff x="0" y="0"/>
            <a:chExt cx="3939507" cy="406400"/>
          </a:xfrm>
        </p:grpSpPr>
        <p:sp>
          <p:nvSpPr>
            <p:cNvPr id="9" name="Freeform 9"/>
            <p:cNvSpPr/>
            <p:nvPr/>
          </p:nvSpPr>
          <p:spPr>
            <a:xfrm>
              <a:off x="0" y="0"/>
              <a:ext cx="3939507" cy="406400"/>
            </a:xfrm>
            <a:custGeom>
              <a:avLst/>
              <a:gdLst/>
              <a:ahLst/>
              <a:cxnLst/>
              <a:rect l="l" t="t" r="r" b="b"/>
              <a:pathLst>
                <a:path w="3939507" h="406400">
                  <a:moveTo>
                    <a:pt x="3736307" y="0"/>
                  </a:moveTo>
                  <a:cubicBezTo>
                    <a:pt x="3848531" y="0"/>
                    <a:pt x="3939507" y="90976"/>
                    <a:pt x="3939507" y="203200"/>
                  </a:cubicBezTo>
                  <a:cubicBezTo>
                    <a:pt x="3939507" y="315424"/>
                    <a:pt x="3848531" y="406400"/>
                    <a:pt x="3736307"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10" name="TextBox 10"/>
            <p:cNvSpPr txBox="1"/>
            <p:nvPr/>
          </p:nvSpPr>
          <p:spPr>
            <a:xfrm>
              <a:off x="0" y="-28575"/>
              <a:ext cx="3939507" cy="434975"/>
            </a:xfrm>
            <a:prstGeom prst="rect">
              <a:avLst/>
            </a:prstGeom>
          </p:spPr>
          <p:txBody>
            <a:bodyPr lIns="50800" tIns="50800" rIns="50800" bIns="50800" rtlCol="0" anchor="ctr"/>
            <a:lstStyle/>
            <a:p>
              <a:pPr algn="ctr">
                <a:lnSpc>
                  <a:spcPts val="1885"/>
                </a:lnSpc>
              </a:pPr>
              <a:endParaRPr/>
            </a:p>
          </p:txBody>
        </p:sp>
      </p:grpSp>
      <p:sp>
        <p:nvSpPr>
          <p:cNvPr id="11" name="TextBox 11"/>
          <p:cNvSpPr txBox="1"/>
          <p:nvPr/>
        </p:nvSpPr>
        <p:spPr>
          <a:xfrm>
            <a:off x="384067" y="1337636"/>
            <a:ext cx="8624292" cy="939292"/>
          </a:xfrm>
          <a:prstGeom prst="rect">
            <a:avLst/>
          </a:prstGeom>
        </p:spPr>
        <p:txBody>
          <a:bodyPr lIns="0" tIns="0" rIns="0" bIns="0" rtlCol="0" anchor="t">
            <a:spAutoFit/>
          </a:bodyPr>
          <a:lstStyle/>
          <a:p>
            <a:pPr marL="0" lvl="0" indent="0" algn="l">
              <a:lnSpc>
                <a:spcPts val="7169"/>
              </a:lnSpc>
              <a:spcBef>
                <a:spcPct val="0"/>
              </a:spcBef>
            </a:pPr>
            <a:r>
              <a:rPr lang="en-US" sz="6700">
                <a:solidFill>
                  <a:srgbClr val="5A798F"/>
                </a:solidFill>
                <a:latin typeface="Kenao Sans Serif"/>
              </a:rPr>
              <a:t>Other considerations...</a:t>
            </a:r>
          </a:p>
        </p:txBody>
      </p:sp>
      <p:sp>
        <p:nvSpPr>
          <p:cNvPr id="12" name="Freeform 12"/>
          <p:cNvSpPr/>
          <p:nvPr/>
        </p:nvSpPr>
        <p:spPr>
          <a:xfrm>
            <a:off x="2709229" y="3031272"/>
            <a:ext cx="528692" cy="528692"/>
          </a:xfrm>
          <a:custGeom>
            <a:avLst/>
            <a:gdLst/>
            <a:ahLst/>
            <a:cxnLst/>
            <a:rect l="l" t="t" r="r" b="b"/>
            <a:pathLst>
              <a:path w="528692" h="528692">
                <a:moveTo>
                  <a:pt x="0" y="0"/>
                </a:moveTo>
                <a:lnTo>
                  <a:pt x="528691" y="0"/>
                </a:lnTo>
                <a:lnTo>
                  <a:pt x="528691" y="528692"/>
                </a:lnTo>
                <a:lnTo>
                  <a:pt x="0" y="5286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TextBox 13"/>
          <p:cNvSpPr txBox="1"/>
          <p:nvPr/>
        </p:nvSpPr>
        <p:spPr>
          <a:xfrm>
            <a:off x="3401447" y="2716947"/>
            <a:ext cx="14669182" cy="5536476"/>
          </a:xfrm>
          <a:prstGeom prst="rect">
            <a:avLst/>
          </a:prstGeom>
        </p:spPr>
        <p:txBody>
          <a:bodyPr lIns="0" tIns="0" rIns="0" bIns="0" rtlCol="0" anchor="t">
            <a:spAutoFit/>
          </a:bodyPr>
          <a:lstStyle/>
          <a:p>
            <a:pPr>
              <a:lnSpc>
                <a:spcPts val="8390"/>
              </a:lnSpc>
            </a:pPr>
            <a:r>
              <a:rPr lang="en-US" sz="4133" spc="103" dirty="0">
                <a:solidFill>
                  <a:srgbClr val="5A798F"/>
                </a:solidFill>
                <a:latin typeface="Canva Sans"/>
              </a:rPr>
              <a:t>Screen time </a:t>
            </a:r>
          </a:p>
          <a:p>
            <a:pPr>
              <a:lnSpc>
                <a:spcPts val="8390"/>
              </a:lnSpc>
            </a:pPr>
            <a:r>
              <a:rPr lang="en-US" sz="4133" spc="103" dirty="0">
                <a:solidFill>
                  <a:srgbClr val="5A798F"/>
                </a:solidFill>
                <a:latin typeface="Canva Sans"/>
              </a:rPr>
              <a:t>Sleep patterns</a:t>
            </a:r>
          </a:p>
          <a:p>
            <a:pPr>
              <a:lnSpc>
                <a:spcPts val="6117"/>
              </a:lnSpc>
            </a:pPr>
            <a:r>
              <a:rPr lang="en-US" sz="4133" spc="103" dirty="0">
                <a:solidFill>
                  <a:srgbClr val="5A798F"/>
                </a:solidFill>
                <a:latin typeface="Canva Sans"/>
              </a:rPr>
              <a:t>Other underlining mental health concerns </a:t>
            </a:r>
          </a:p>
          <a:p>
            <a:pPr>
              <a:lnSpc>
                <a:spcPts val="5229"/>
              </a:lnSpc>
            </a:pPr>
            <a:r>
              <a:rPr lang="en-US" sz="3533" spc="88" dirty="0">
                <a:solidFill>
                  <a:srgbClr val="5A798F"/>
                </a:solidFill>
                <a:latin typeface="Canva Sans"/>
              </a:rPr>
              <a:t>*Individuals with ASD often have a co-occurring diagnosis </a:t>
            </a:r>
          </a:p>
          <a:p>
            <a:pPr>
              <a:lnSpc>
                <a:spcPts val="8390"/>
              </a:lnSpc>
            </a:pPr>
            <a:r>
              <a:rPr lang="en-US" sz="4133" spc="103" dirty="0">
                <a:solidFill>
                  <a:srgbClr val="5A798F"/>
                </a:solidFill>
                <a:latin typeface="Canva Sans"/>
              </a:rPr>
              <a:t>Gastrointestinal </a:t>
            </a:r>
          </a:p>
          <a:p>
            <a:pPr>
              <a:lnSpc>
                <a:spcPts val="8390"/>
              </a:lnSpc>
            </a:pPr>
            <a:endParaRPr lang="en-US" sz="4133" spc="103" dirty="0">
              <a:solidFill>
                <a:srgbClr val="5A798F"/>
              </a:solidFill>
              <a:latin typeface="Canva Sans"/>
            </a:endParaRPr>
          </a:p>
        </p:txBody>
      </p:sp>
      <p:sp>
        <p:nvSpPr>
          <p:cNvPr id="14" name="Freeform 14"/>
          <p:cNvSpPr/>
          <p:nvPr/>
        </p:nvSpPr>
        <p:spPr>
          <a:xfrm>
            <a:off x="2709229" y="4087386"/>
            <a:ext cx="528692" cy="528692"/>
          </a:xfrm>
          <a:custGeom>
            <a:avLst/>
            <a:gdLst/>
            <a:ahLst/>
            <a:cxnLst/>
            <a:rect l="l" t="t" r="r" b="b"/>
            <a:pathLst>
              <a:path w="528692" h="528692">
                <a:moveTo>
                  <a:pt x="0" y="0"/>
                </a:moveTo>
                <a:lnTo>
                  <a:pt x="528691" y="0"/>
                </a:lnTo>
                <a:lnTo>
                  <a:pt x="528691" y="528692"/>
                </a:lnTo>
                <a:lnTo>
                  <a:pt x="0" y="5286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a:off x="2709229" y="5130428"/>
            <a:ext cx="528692" cy="528692"/>
          </a:xfrm>
          <a:custGeom>
            <a:avLst/>
            <a:gdLst/>
            <a:ahLst/>
            <a:cxnLst/>
            <a:rect l="l" t="t" r="r" b="b"/>
            <a:pathLst>
              <a:path w="528692" h="528692">
                <a:moveTo>
                  <a:pt x="0" y="0"/>
                </a:moveTo>
                <a:lnTo>
                  <a:pt x="528691" y="0"/>
                </a:lnTo>
                <a:lnTo>
                  <a:pt x="528691" y="528692"/>
                </a:lnTo>
                <a:lnTo>
                  <a:pt x="0" y="5286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Freeform 16"/>
          <p:cNvSpPr/>
          <p:nvPr/>
        </p:nvSpPr>
        <p:spPr>
          <a:xfrm>
            <a:off x="2709229" y="6633432"/>
            <a:ext cx="528692" cy="528692"/>
          </a:xfrm>
          <a:custGeom>
            <a:avLst/>
            <a:gdLst/>
            <a:ahLst/>
            <a:cxnLst/>
            <a:rect l="l" t="t" r="r" b="b"/>
            <a:pathLst>
              <a:path w="528692" h="528692">
                <a:moveTo>
                  <a:pt x="0" y="0"/>
                </a:moveTo>
                <a:lnTo>
                  <a:pt x="528691" y="0"/>
                </a:lnTo>
                <a:lnTo>
                  <a:pt x="528691" y="528692"/>
                </a:lnTo>
                <a:lnTo>
                  <a:pt x="0" y="5286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DF7F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3539305" y="-5341780"/>
            <a:ext cx="14092745" cy="9902503"/>
            <a:chOff x="0" y="0"/>
            <a:chExt cx="4572000" cy="3212592"/>
          </a:xfrm>
        </p:grpSpPr>
        <p:sp>
          <p:nvSpPr>
            <p:cNvPr id="3" name="Freeform 3"/>
            <p:cNvSpPr/>
            <p:nvPr/>
          </p:nvSpPr>
          <p:spPr>
            <a:xfrm>
              <a:off x="-40875" y="-15335"/>
              <a:ext cx="4793771" cy="3267781"/>
            </a:xfrm>
            <a:custGeom>
              <a:avLst/>
              <a:gdLst/>
              <a:ahLst/>
              <a:cxnLst/>
              <a:rect l="l" t="t" r="r" b="b"/>
              <a:pathLst>
                <a:path w="4793771" h="3267781">
                  <a:moveTo>
                    <a:pt x="3758476" y="2388987"/>
                  </a:moveTo>
                  <a:cubicBezTo>
                    <a:pt x="3777145" y="2379652"/>
                    <a:pt x="3795601" y="2369892"/>
                    <a:pt x="3813797" y="2359622"/>
                  </a:cubicBezTo>
                  <a:cubicBezTo>
                    <a:pt x="4346006" y="2059225"/>
                    <a:pt x="4793771" y="1415561"/>
                    <a:pt x="4539726" y="792606"/>
                  </a:cubicBezTo>
                  <a:cubicBezTo>
                    <a:pt x="4416115" y="489497"/>
                    <a:pt x="4124250" y="253294"/>
                    <a:pt x="3798022" y="226479"/>
                  </a:cubicBezTo>
                  <a:cubicBezTo>
                    <a:pt x="3416210" y="195095"/>
                    <a:pt x="3057000" y="433700"/>
                    <a:pt x="2673902" y="434869"/>
                  </a:cubicBezTo>
                  <a:cubicBezTo>
                    <a:pt x="2150947" y="436467"/>
                    <a:pt x="1697967" y="0"/>
                    <a:pt x="1175295" y="17260"/>
                  </a:cubicBezTo>
                  <a:cubicBezTo>
                    <a:pt x="926093" y="25490"/>
                    <a:pt x="686885" y="141037"/>
                    <a:pt x="505621" y="312257"/>
                  </a:cubicBezTo>
                  <a:cubicBezTo>
                    <a:pt x="324357" y="483477"/>
                    <a:pt x="198176" y="707277"/>
                    <a:pt x="117968" y="943375"/>
                  </a:cubicBezTo>
                  <a:cubicBezTo>
                    <a:pt x="33113" y="1193148"/>
                    <a:pt x="0" y="1477082"/>
                    <a:pt x="114600" y="1714681"/>
                  </a:cubicBezTo>
                  <a:cubicBezTo>
                    <a:pt x="225927" y="1945498"/>
                    <a:pt x="455959" y="2093480"/>
                    <a:pt x="684103" y="2210167"/>
                  </a:cubicBezTo>
                  <a:cubicBezTo>
                    <a:pt x="912247" y="2326854"/>
                    <a:pt x="1155656" y="2428529"/>
                    <a:pt x="1335979" y="2610604"/>
                  </a:cubicBezTo>
                  <a:cubicBezTo>
                    <a:pt x="1526733" y="2803211"/>
                    <a:pt x="1646549" y="3083819"/>
                    <a:pt x="1897397" y="3186566"/>
                  </a:cubicBezTo>
                  <a:cubicBezTo>
                    <a:pt x="2095678" y="3267781"/>
                    <a:pt x="2326648" y="3211079"/>
                    <a:pt x="2512645" y="3104699"/>
                  </a:cubicBezTo>
                  <a:cubicBezTo>
                    <a:pt x="2698634" y="2998322"/>
                    <a:pt x="2853882" y="2846534"/>
                    <a:pt x="3026221" y="2719221"/>
                  </a:cubicBezTo>
                  <a:cubicBezTo>
                    <a:pt x="3243833" y="2558464"/>
                    <a:pt x="3518795" y="2508816"/>
                    <a:pt x="3758476" y="2388987"/>
                  </a:cubicBezTo>
                  <a:close/>
                </a:path>
              </a:pathLst>
            </a:custGeom>
            <a:solidFill>
              <a:srgbClr val="DBEDFD"/>
            </a:solidFill>
            <a:ln w="12700">
              <a:solidFill>
                <a:srgbClr val="000000"/>
              </a:solidFill>
            </a:ln>
          </p:spPr>
        </p:sp>
        <p:sp>
          <p:nvSpPr>
            <p:cNvPr id="4" name="Freeform 4"/>
            <p:cNvSpPr/>
            <p:nvPr/>
          </p:nvSpPr>
          <p:spPr>
            <a:xfrm>
              <a:off x="0" y="0"/>
              <a:ext cx="4572000" cy="3212592"/>
            </a:xfrm>
            <a:custGeom>
              <a:avLst/>
              <a:gdLst/>
              <a:ahLst/>
              <a:cxnLst/>
              <a:rect l="l" t="t" r="r" b="b"/>
              <a:pathLst>
                <a:path w="4572000" h="3212592">
                  <a:moveTo>
                    <a:pt x="4572000" y="3212592"/>
                  </a:moveTo>
                  <a:lnTo>
                    <a:pt x="0" y="3212592"/>
                  </a:lnTo>
                  <a:lnTo>
                    <a:pt x="0" y="0"/>
                  </a:lnTo>
                  <a:lnTo>
                    <a:pt x="4572000" y="0"/>
                  </a:lnTo>
                  <a:lnTo>
                    <a:pt x="4572000" y="3212592"/>
                  </a:lnTo>
                  <a:close/>
                </a:path>
              </a:pathLst>
            </a:custGeom>
            <a:blipFill>
              <a:blip r:embed="rId3"/>
              <a:stretch>
                <a:fillRect l="-11" r="-11"/>
              </a:stretch>
            </a:blipFill>
          </p:spPr>
        </p:sp>
      </p:grpSp>
      <p:grpSp>
        <p:nvGrpSpPr>
          <p:cNvPr id="5" name="Group 5"/>
          <p:cNvGrpSpPr>
            <a:grpSpLocks noChangeAspect="1"/>
          </p:cNvGrpSpPr>
          <p:nvPr/>
        </p:nvGrpSpPr>
        <p:grpSpPr>
          <a:xfrm rot="-3490952">
            <a:off x="-2506889" y="5777821"/>
            <a:ext cx="6118046" cy="8312563"/>
            <a:chOff x="0" y="0"/>
            <a:chExt cx="3364992" cy="4572000"/>
          </a:xfrm>
        </p:grpSpPr>
        <p:sp>
          <p:nvSpPr>
            <p:cNvPr id="6" name="Freeform 6"/>
            <p:cNvSpPr/>
            <p:nvPr/>
          </p:nvSpPr>
          <p:spPr>
            <a:xfrm>
              <a:off x="-14430" y="-18654"/>
              <a:ext cx="3539861" cy="4602770"/>
            </a:xfrm>
            <a:custGeom>
              <a:avLst/>
              <a:gdLst/>
              <a:ahLst/>
              <a:cxnLst/>
              <a:rect l="l" t="t" r="r" b="b"/>
              <a:pathLst>
                <a:path w="3539861" h="4602770">
                  <a:moveTo>
                    <a:pt x="3154043" y="370565"/>
                  </a:moveTo>
                  <a:cubicBezTo>
                    <a:pt x="3149740" y="364861"/>
                    <a:pt x="3145370" y="359189"/>
                    <a:pt x="3140931" y="353551"/>
                  </a:cubicBezTo>
                  <a:cubicBezTo>
                    <a:pt x="3082392" y="279158"/>
                    <a:pt x="3014204" y="214094"/>
                    <a:pt x="2936275" y="160224"/>
                  </a:cubicBezTo>
                  <a:cubicBezTo>
                    <a:pt x="2823060" y="81962"/>
                    <a:pt x="2687194" y="34683"/>
                    <a:pt x="2550433" y="22062"/>
                  </a:cubicBezTo>
                  <a:cubicBezTo>
                    <a:pt x="2311401" y="0"/>
                    <a:pt x="2064469" y="85852"/>
                    <a:pt x="1890673" y="251441"/>
                  </a:cubicBezTo>
                  <a:cubicBezTo>
                    <a:pt x="1723562" y="410662"/>
                    <a:pt x="1622575" y="637131"/>
                    <a:pt x="1430598" y="765279"/>
                  </a:cubicBezTo>
                  <a:cubicBezTo>
                    <a:pt x="1083906" y="996705"/>
                    <a:pt x="563193" y="830427"/>
                    <a:pt x="243218" y="1097579"/>
                  </a:cubicBezTo>
                  <a:cubicBezTo>
                    <a:pt x="63620" y="1247529"/>
                    <a:pt x="0" y="1501521"/>
                    <a:pt x="20102" y="1734627"/>
                  </a:cubicBezTo>
                  <a:cubicBezTo>
                    <a:pt x="40205" y="1967733"/>
                    <a:pt x="131565" y="2187758"/>
                    <a:pt x="215291" y="2406235"/>
                  </a:cubicBezTo>
                  <a:cubicBezTo>
                    <a:pt x="299017" y="2624711"/>
                    <a:pt x="377184" y="2852254"/>
                    <a:pt x="368928" y="3086079"/>
                  </a:cubicBezTo>
                  <a:cubicBezTo>
                    <a:pt x="362900" y="3256754"/>
                    <a:pt x="310997" y="3422120"/>
                    <a:pt x="283999" y="3590754"/>
                  </a:cubicBezTo>
                  <a:cubicBezTo>
                    <a:pt x="257000" y="3759387"/>
                    <a:pt x="257812" y="3942783"/>
                    <a:pt x="347642" y="4088027"/>
                  </a:cubicBezTo>
                  <a:cubicBezTo>
                    <a:pt x="440151" y="4237603"/>
                    <a:pt x="609029" y="4319614"/>
                    <a:pt x="771424" y="4387121"/>
                  </a:cubicBezTo>
                  <a:cubicBezTo>
                    <a:pt x="1053243" y="4504272"/>
                    <a:pt x="1351777" y="4602770"/>
                    <a:pt x="1656685" y="4589446"/>
                  </a:cubicBezTo>
                  <a:cubicBezTo>
                    <a:pt x="1961591" y="4576123"/>
                    <a:pt x="2275861" y="4431515"/>
                    <a:pt x="2421358" y="4163223"/>
                  </a:cubicBezTo>
                  <a:cubicBezTo>
                    <a:pt x="2655053" y="3732294"/>
                    <a:pt x="2388209" y="3172284"/>
                    <a:pt x="2571656" y="2717683"/>
                  </a:cubicBezTo>
                  <a:cubicBezTo>
                    <a:pt x="2665220" y="2485823"/>
                    <a:pt x="2862908" y="2315251"/>
                    <a:pt x="3015930" y="2117522"/>
                  </a:cubicBezTo>
                  <a:cubicBezTo>
                    <a:pt x="3383087" y="1643097"/>
                    <a:pt x="3539861" y="881930"/>
                    <a:pt x="3154043" y="370565"/>
                  </a:cubicBezTo>
                  <a:close/>
                </a:path>
              </a:pathLst>
            </a:custGeom>
            <a:solidFill>
              <a:srgbClr val="DBEDFD"/>
            </a:solidFill>
            <a:ln w="12700">
              <a:solidFill>
                <a:srgbClr val="000000"/>
              </a:solidFill>
            </a:ln>
          </p:spPr>
        </p:sp>
        <p:sp>
          <p:nvSpPr>
            <p:cNvPr id="7" name="Freeform 7"/>
            <p:cNvSpPr/>
            <p:nvPr/>
          </p:nvSpPr>
          <p:spPr>
            <a:xfrm>
              <a:off x="2106" y="-6"/>
              <a:ext cx="3362886" cy="4572006"/>
            </a:xfrm>
            <a:custGeom>
              <a:avLst/>
              <a:gdLst/>
              <a:ahLst/>
              <a:cxnLst/>
              <a:rect l="l" t="t" r="r" b="b"/>
              <a:pathLst>
                <a:path w="3362886" h="4572006">
                  <a:moveTo>
                    <a:pt x="3362886" y="4572006"/>
                  </a:moveTo>
                  <a:lnTo>
                    <a:pt x="0" y="4572006"/>
                  </a:lnTo>
                  <a:lnTo>
                    <a:pt x="0" y="0"/>
                  </a:lnTo>
                  <a:lnTo>
                    <a:pt x="3362886" y="0"/>
                  </a:lnTo>
                  <a:lnTo>
                    <a:pt x="3362886" y="4572006"/>
                  </a:lnTo>
                  <a:close/>
                </a:path>
              </a:pathLst>
            </a:custGeom>
            <a:blipFill>
              <a:blip r:embed="rId4"/>
              <a:stretch>
                <a:fillRect l="-48" r="-48"/>
              </a:stretch>
            </a:blipFill>
          </p:spPr>
        </p:sp>
      </p:grpSp>
      <p:sp>
        <p:nvSpPr>
          <p:cNvPr id="8" name="Freeform 8"/>
          <p:cNvSpPr/>
          <p:nvPr/>
        </p:nvSpPr>
        <p:spPr>
          <a:xfrm>
            <a:off x="-3312665" y="757538"/>
            <a:ext cx="14729082" cy="2154128"/>
          </a:xfrm>
          <a:custGeom>
            <a:avLst/>
            <a:gdLst/>
            <a:ahLst/>
            <a:cxnLst/>
            <a:rect l="l" t="t" r="r" b="b"/>
            <a:pathLst>
              <a:path w="14729082" h="2154128">
                <a:moveTo>
                  <a:pt x="0" y="0"/>
                </a:moveTo>
                <a:lnTo>
                  <a:pt x="14729082" y="0"/>
                </a:lnTo>
                <a:lnTo>
                  <a:pt x="14729082" y="2154128"/>
                </a:lnTo>
                <a:lnTo>
                  <a:pt x="0" y="2154128"/>
                </a:lnTo>
                <a:lnTo>
                  <a:pt x="0" y="0"/>
                </a:lnTo>
                <a:close/>
              </a:path>
            </a:pathLst>
          </a:custGeom>
          <a:blipFill>
            <a:blip r:embed="rId5"/>
            <a:stretch>
              <a:fillRect/>
            </a:stretch>
          </a:blipFill>
        </p:spPr>
      </p:sp>
      <p:grpSp>
        <p:nvGrpSpPr>
          <p:cNvPr id="9" name="Group 9"/>
          <p:cNvGrpSpPr/>
          <p:nvPr/>
        </p:nvGrpSpPr>
        <p:grpSpPr>
          <a:xfrm>
            <a:off x="-3312665" y="1022801"/>
            <a:ext cx="14470349" cy="1492763"/>
            <a:chOff x="0" y="0"/>
            <a:chExt cx="3939507" cy="406400"/>
          </a:xfrm>
        </p:grpSpPr>
        <p:sp>
          <p:nvSpPr>
            <p:cNvPr id="10" name="Freeform 10"/>
            <p:cNvSpPr/>
            <p:nvPr/>
          </p:nvSpPr>
          <p:spPr>
            <a:xfrm>
              <a:off x="0" y="0"/>
              <a:ext cx="3939507" cy="406400"/>
            </a:xfrm>
            <a:custGeom>
              <a:avLst/>
              <a:gdLst/>
              <a:ahLst/>
              <a:cxnLst/>
              <a:rect l="l" t="t" r="r" b="b"/>
              <a:pathLst>
                <a:path w="3939507" h="406400">
                  <a:moveTo>
                    <a:pt x="3736307" y="0"/>
                  </a:moveTo>
                  <a:cubicBezTo>
                    <a:pt x="3848531" y="0"/>
                    <a:pt x="3939507" y="90976"/>
                    <a:pt x="3939507" y="203200"/>
                  </a:cubicBezTo>
                  <a:cubicBezTo>
                    <a:pt x="3939507" y="315424"/>
                    <a:pt x="3848531" y="406400"/>
                    <a:pt x="3736307"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11" name="TextBox 11"/>
            <p:cNvSpPr txBox="1"/>
            <p:nvPr/>
          </p:nvSpPr>
          <p:spPr>
            <a:xfrm>
              <a:off x="0" y="-28575"/>
              <a:ext cx="3939507" cy="434975"/>
            </a:xfrm>
            <a:prstGeom prst="rect">
              <a:avLst/>
            </a:prstGeom>
          </p:spPr>
          <p:txBody>
            <a:bodyPr lIns="50800" tIns="50800" rIns="50800" bIns="50800" rtlCol="0" anchor="ctr"/>
            <a:lstStyle/>
            <a:p>
              <a:pPr algn="ctr">
                <a:lnSpc>
                  <a:spcPts val="1885"/>
                </a:lnSpc>
              </a:pPr>
              <a:endParaRPr/>
            </a:p>
          </p:txBody>
        </p:sp>
      </p:grpSp>
      <p:sp>
        <p:nvSpPr>
          <p:cNvPr id="12" name="Freeform 12"/>
          <p:cNvSpPr/>
          <p:nvPr/>
        </p:nvSpPr>
        <p:spPr>
          <a:xfrm rot="647876">
            <a:off x="14800868" y="4492297"/>
            <a:ext cx="2675417" cy="5058053"/>
          </a:xfrm>
          <a:custGeom>
            <a:avLst/>
            <a:gdLst/>
            <a:ahLst/>
            <a:cxnLst/>
            <a:rect l="l" t="t" r="r" b="b"/>
            <a:pathLst>
              <a:path w="2675417" h="5058053">
                <a:moveTo>
                  <a:pt x="0" y="0"/>
                </a:moveTo>
                <a:lnTo>
                  <a:pt x="2675417" y="0"/>
                </a:lnTo>
                <a:lnTo>
                  <a:pt x="2675417" y="5058053"/>
                </a:lnTo>
                <a:lnTo>
                  <a:pt x="0" y="50580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5696622" y="5728681"/>
            <a:ext cx="7011186" cy="4367819"/>
          </a:xfrm>
          <a:custGeom>
            <a:avLst/>
            <a:gdLst/>
            <a:ahLst/>
            <a:cxnLst/>
            <a:rect l="l" t="t" r="r" b="b"/>
            <a:pathLst>
              <a:path w="7011186" h="4367819">
                <a:moveTo>
                  <a:pt x="0" y="0"/>
                </a:moveTo>
                <a:lnTo>
                  <a:pt x="7011185" y="0"/>
                </a:lnTo>
                <a:lnTo>
                  <a:pt x="7011185" y="4367819"/>
                </a:lnTo>
                <a:lnTo>
                  <a:pt x="0" y="4367819"/>
                </a:lnTo>
                <a:lnTo>
                  <a:pt x="0" y="0"/>
                </a:lnTo>
                <a:close/>
              </a:path>
            </a:pathLst>
          </a:custGeom>
          <a:blipFill>
            <a:blip r:embed="rId8"/>
            <a:stretch>
              <a:fillRect t="-2939" b="-4073"/>
            </a:stretch>
          </a:blipFill>
        </p:spPr>
      </p:sp>
      <p:sp>
        <p:nvSpPr>
          <p:cNvPr id="14" name="TextBox 14"/>
          <p:cNvSpPr txBox="1"/>
          <p:nvPr/>
        </p:nvSpPr>
        <p:spPr>
          <a:xfrm>
            <a:off x="721171" y="1479702"/>
            <a:ext cx="9201377" cy="960101"/>
          </a:xfrm>
          <a:prstGeom prst="rect">
            <a:avLst/>
          </a:prstGeom>
        </p:spPr>
        <p:txBody>
          <a:bodyPr lIns="0" tIns="0" rIns="0" bIns="0" rtlCol="0" anchor="t">
            <a:spAutoFit/>
          </a:bodyPr>
          <a:lstStyle/>
          <a:p>
            <a:pPr marL="0" lvl="0" indent="0" algn="l">
              <a:lnSpc>
                <a:spcPts val="7382"/>
              </a:lnSpc>
              <a:spcBef>
                <a:spcPct val="0"/>
              </a:spcBef>
            </a:pPr>
            <a:r>
              <a:rPr lang="en-US" sz="6899" u="none" strike="noStrike" dirty="0">
                <a:solidFill>
                  <a:srgbClr val="5A798F"/>
                </a:solidFill>
                <a:latin typeface="Kenao Sans Serif"/>
              </a:rPr>
              <a:t>What is self care?</a:t>
            </a:r>
          </a:p>
        </p:txBody>
      </p:sp>
      <p:sp>
        <p:nvSpPr>
          <p:cNvPr id="15" name="TextBox 15"/>
          <p:cNvSpPr txBox="1"/>
          <p:nvPr/>
        </p:nvSpPr>
        <p:spPr>
          <a:xfrm>
            <a:off x="457200" y="3062287"/>
            <a:ext cx="16611600" cy="2462213"/>
          </a:xfrm>
          <a:prstGeom prst="rect">
            <a:avLst/>
          </a:prstGeom>
        </p:spPr>
        <p:txBody>
          <a:bodyPr wrap="square" lIns="0" tIns="0" rIns="0" bIns="0" rtlCol="0" anchor="t">
            <a:spAutoFit/>
          </a:bodyPr>
          <a:lstStyle/>
          <a:p>
            <a:pPr algn="ctr">
              <a:spcBef>
                <a:spcPct val="0"/>
              </a:spcBef>
            </a:pPr>
            <a:r>
              <a:rPr lang="en-US" sz="3200" spc="103" dirty="0">
                <a:solidFill>
                  <a:srgbClr val="5A798F"/>
                </a:solidFill>
                <a:latin typeface="Canva Sans"/>
              </a:rPr>
              <a:t>“A dysregulated adult cannot regulate</a:t>
            </a:r>
          </a:p>
          <a:p>
            <a:pPr algn="ctr">
              <a:spcBef>
                <a:spcPct val="0"/>
              </a:spcBef>
            </a:pPr>
            <a:r>
              <a:rPr lang="en-US" sz="3200" spc="103" dirty="0">
                <a:solidFill>
                  <a:srgbClr val="5A798F"/>
                </a:solidFill>
                <a:latin typeface="Canva Sans"/>
              </a:rPr>
              <a:t>a dysregulated child. An exhausted,</a:t>
            </a:r>
          </a:p>
          <a:p>
            <a:pPr algn="ctr">
              <a:spcBef>
                <a:spcPct val="0"/>
              </a:spcBef>
            </a:pPr>
            <a:r>
              <a:rPr lang="en-US" sz="3200" spc="103" dirty="0">
                <a:solidFill>
                  <a:srgbClr val="5A798F"/>
                </a:solidFill>
                <a:latin typeface="Canva Sans"/>
              </a:rPr>
              <a:t>frustrated, dysregulated adult can’t</a:t>
            </a:r>
          </a:p>
          <a:p>
            <a:pPr algn="ctr">
              <a:spcBef>
                <a:spcPct val="0"/>
              </a:spcBef>
            </a:pPr>
            <a:r>
              <a:rPr lang="en-US" sz="3200" spc="103" dirty="0">
                <a:solidFill>
                  <a:srgbClr val="5A798F"/>
                </a:solidFill>
                <a:latin typeface="Canva Sans"/>
              </a:rPr>
              <a:t>regulate anybody.”</a:t>
            </a:r>
          </a:p>
          <a:p>
            <a:pPr algn="ctr">
              <a:spcBef>
                <a:spcPct val="0"/>
              </a:spcBef>
            </a:pPr>
            <a:r>
              <a:rPr lang="en-US" sz="3200" spc="103" dirty="0">
                <a:solidFill>
                  <a:srgbClr val="5A798F"/>
                </a:solidFill>
                <a:latin typeface="Canva Sans"/>
              </a:rPr>
              <a:t>(Dr. Bruce Perry)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DF7F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3539305" y="-5317632"/>
            <a:ext cx="14092745" cy="9902503"/>
            <a:chOff x="0" y="0"/>
            <a:chExt cx="4572000" cy="3212592"/>
          </a:xfrm>
        </p:grpSpPr>
        <p:sp>
          <p:nvSpPr>
            <p:cNvPr id="3" name="Freeform 3"/>
            <p:cNvSpPr/>
            <p:nvPr/>
          </p:nvSpPr>
          <p:spPr>
            <a:xfrm>
              <a:off x="-40875" y="-15335"/>
              <a:ext cx="4793771" cy="3267781"/>
            </a:xfrm>
            <a:custGeom>
              <a:avLst/>
              <a:gdLst/>
              <a:ahLst/>
              <a:cxnLst/>
              <a:rect l="l" t="t" r="r" b="b"/>
              <a:pathLst>
                <a:path w="4793771" h="3267781">
                  <a:moveTo>
                    <a:pt x="3758476" y="2388987"/>
                  </a:moveTo>
                  <a:cubicBezTo>
                    <a:pt x="3777145" y="2379652"/>
                    <a:pt x="3795601" y="2369892"/>
                    <a:pt x="3813797" y="2359622"/>
                  </a:cubicBezTo>
                  <a:cubicBezTo>
                    <a:pt x="4346006" y="2059225"/>
                    <a:pt x="4793771" y="1415561"/>
                    <a:pt x="4539726" y="792606"/>
                  </a:cubicBezTo>
                  <a:cubicBezTo>
                    <a:pt x="4416115" y="489497"/>
                    <a:pt x="4124250" y="253294"/>
                    <a:pt x="3798022" y="226479"/>
                  </a:cubicBezTo>
                  <a:cubicBezTo>
                    <a:pt x="3416210" y="195095"/>
                    <a:pt x="3057000" y="433700"/>
                    <a:pt x="2673902" y="434869"/>
                  </a:cubicBezTo>
                  <a:cubicBezTo>
                    <a:pt x="2150947" y="436467"/>
                    <a:pt x="1697967" y="0"/>
                    <a:pt x="1175295" y="17260"/>
                  </a:cubicBezTo>
                  <a:cubicBezTo>
                    <a:pt x="926093" y="25490"/>
                    <a:pt x="686885" y="141037"/>
                    <a:pt x="505621" y="312257"/>
                  </a:cubicBezTo>
                  <a:cubicBezTo>
                    <a:pt x="324357" y="483477"/>
                    <a:pt x="198176" y="707277"/>
                    <a:pt x="117968" y="943375"/>
                  </a:cubicBezTo>
                  <a:cubicBezTo>
                    <a:pt x="33113" y="1193148"/>
                    <a:pt x="0" y="1477082"/>
                    <a:pt x="114600" y="1714681"/>
                  </a:cubicBezTo>
                  <a:cubicBezTo>
                    <a:pt x="225927" y="1945498"/>
                    <a:pt x="455959" y="2093480"/>
                    <a:pt x="684103" y="2210167"/>
                  </a:cubicBezTo>
                  <a:cubicBezTo>
                    <a:pt x="912247" y="2326854"/>
                    <a:pt x="1155656" y="2428529"/>
                    <a:pt x="1335979" y="2610604"/>
                  </a:cubicBezTo>
                  <a:cubicBezTo>
                    <a:pt x="1526733" y="2803211"/>
                    <a:pt x="1646549" y="3083819"/>
                    <a:pt x="1897397" y="3186566"/>
                  </a:cubicBezTo>
                  <a:cubicBezTo>
                    <a:pt x="2095678" y="3267781"/>
                    <a:pt x="2326648" y="3211079"/>
                    <a:pt x="2512645" y="3104699"/>
                  </a:cubicBezTo>
                  <a:cubicBezTo>
                    <a:pt x="2698634" y="2998322"/>
                    <a:pt x="2853882" y="2846534"/>
                    <a:pt x="3026221" y="2719221"/>
                  </a:cubicBezTo>
                  <a:cubicBezTo>
                    <a:pt x="3243833" y="2558464"/>
                    <a:pt x="3518795" y="2508816"/>
                    <a:pt x="3758476" y="2388987"/>
                  </a:cubicBezTo>
                  <a:close/>
                </a:path>
              </a:pathLst>
            </a:custGeom>
            <a:solidFill>
              <a:srgbClr val="DBEDFD"/>
            </a:solidFill>
            <a:ln w="12700">
              <a:solidFill>
                <a:srgbClr val="000000"/>
              </a:solidFill>
            </a:ln>
          </p:spPr>
        </p:sp>
        <p:sp>
          <p:nvSpPr>
            <p:cNvPr id="4" name="Freeform 4"/>
            <p:cNvSpPr/>
            <p:nvPr/>
          </p:nvSpPr>
          <p:spPr>
            <a:xfrm>
              <a:off x="0" y="0"/>
              <a:ext cx="4572000" cy="3212592"/>
            </a:xfrm>
            <a:custGeom>
              <a:avLst/>
              <a:gdLst/>
              <a:ahLst/>
              <a:cxnLst/>
              <a:rect l="l" t="t" r="r" b="b"/>
              <a:pathLst>
                <a:path w="4572000" h="3212592">
                  <a:moveTo>
                    <a:pt x="4572000" y="3212592"/>
                  </a:moveTo>
                  <a:lnTo>
                    <a:pt x="0" y="3212592"/>
                  </a:lnTo>
                  <a:lnTo>
                    <a:pt x="0" y="0"/>
                  </a:lnTo>
                  <a:lnTo>
                    <a:pt x="4572000" y="0"/>
                  </a:lnTo>
                  <a:lnTo>
                    <a:pt x="4572000" y="3212592"/>
                  </a:lnTo>
                  <a:close/>
                </a:path>
              </a:pathLst>
            </a:custGeom>
            <a:blipFill>
              <a:blip r:embed="rId2"/>
              <a:stretch>
                <a:fillRect l="-11" r="-11"/>
              </a:stretch>
            </a:blipFill>
          </p:spPr>
        </p:sp>
      </p:grpSp>
      <p:grpSp>
        <p:nvGrpSpPr>
          <p:cNvPr id="5" name="Group 5"/>
          <p:cNvGrpSpPr>
            <a:grpSpLocks noChangeAspect="1"/>
          </p:cNvGrpSpPr>
          <p:nvPr/>
        </p:nvGrpSpPr>
        <p:grpSpPr>
          <a:xfrm rot="-3490952">
            <a:off x="-2506889" y="5777821"/>
            <a:ext cx="6118046" cy="8312563"/>
            <a:chOff x="0" y="0"/>
            <a:chExt cx="3364992" cy="4572000"/>
          </a:xfrm>
        </p:grpSpPr>
        <p:sp>
          <p:nvSpPr>
            <p:cNvPr id="6" name="Freeform 6"/>
            <p:cNvSpPr/>
            <p:nvPr/>
          </p:nvSpPr>
          <p:spPr>
            <a:xfrm>
              <a:off x="-14430" y="-18654"/>
              <a:ext cx="3539861" cy="4602770"/>
            </a:xfrm>
            <a:custGeom>
              <a:avLst/>
              <a:gdLst/>
              <a:ahLst/>
              <a:cxnLst/>
              <a:rect l="l" t="t" r="r" b="b"/>
              <a:pathLst>
                <a:path w="3539861" h="4602770">
                  <a:moveTo>
                    <a:pt x="3154043" y="370565"/>
                  </a:moveTo>
                  <a:cubicBezTo>
                    <a:pt x="3149740" y="364861"/>
                    <a:pt x="3145370" y="359189"/>
                    <a:pt x="3140931" y="353551"/>
                  </a:cubicBezTo>
                  <a:cubicBezTo>
                    <a:pt x="3082392" y="279158"/>
                    <a:pt x="3014204" y="214094"/>
                    <a:pt x="2936275" y="160224"/>
                  </a:cubicBezTo>
                  <a:cubicBezTo>
                    <a:pt x="2823060" y="81962"/>
                    <a:pt x="2687194" y="34683"/>
                    <a:pt x="2550433" y="22062"/>
                  </a:cubicBezTo>
                  <a:cubicBezTo>
                    <a:pt x="2311401" y="0"/>
                    <a:pt x="2064469" y="85852"/>
                    <a:pt x="1890673" y="251441"/>
                  </a:cubicBezTo>
                  <a:cubicBezTo>
                    <a:pt x="1723562" y="410662"/>
                    <a:pt x="1622575" y="637131"/>
                    <a:pt x="1430598" y="765279"/>
                  </a:cubicBezTo>
                  <a:cubicBezTo>
                    <a:pt x="1083906" y="996705"/>
                    <a:pt x="563193" y="830427"/>
                    <a:pt x="243218" y="1097579"/>
                  </a:cubicBezTo>
                  <a:cubicBezTo>
                    <a:pt x="63620" y="1247529"/>
                    <a:pt x="0" y="1501521"/>
                    <a:pt x="20102" y="1734627"/>
                  </a:cubicBezTo>
                  <a:cubicBezTo>
                    <a:pt x="40205" y="1967733"/>
                    <a:pt x="131565" y="2187758"/>
                    <a:pt x="215291" y="2406235"/>
                  </a:cubicBezTo>
                  <a:cubicBezTo>
                    <a:pt x="299017" y="2624711"/>
                    <a:pt x="377184" y="2852254"/>
                    <a:pt x="368928" y="3086079"/>
                  </a:cubicBezTo>
                  <a:cubicBezTo>
                    <a:pt x="362900" y="3256754"/>
                    <a:pt x="310997" y="3422120"/>
                    <a:pt x="283999" y="3590754"/>
                  </a:cubicBezTo>
                  <a:cubicBezTo>
                    <a:pt x="257000" y="3759387"/>
                    <a:pt x="257812" y="3942783"/>
                    <a:pt x="347642" y="4088027"/>
                  </a:cubicBezTo>
                  <a:cubicBezTo>
                    <a:pt x="440151" y="4237603"/>
                    <a:pt x="609029" y="4319614"/>
                    <a:pt x="771424" y="4387121"/>
                  </a:cubicBezTo>
                  <a:cubicBezTo>
                    <a:pt x="1053243" y="4504272"/>
                    <a:pt x="1351777" y="4602770"/>
                    <a:pt x="1656685" y="4589446"/>
                  </a:cubicBezTo>
                  <a:cubicBezTo>
                    <a:pt x="1961591" y="4576123"/>
                    <a:pt x="2275861" y="4431515"/>
                    <a:pt x="2421358" y="4163223"/>
                  </a:cubicBezTo>
                  <a:cubicBezTo>
                    <a:pt x="2655053" y="3732294"/>
                    <a:pt x="2388209" y="3172284"/>
                    <a:pt x="2571656" y="2717683"/>
                  </a:cubicBezTo>
                  <a:cubicBezTo>
                    <a:pt x="2665220" y="2485823"/>
                    <a:pt x="2862908" y="2315251"/>
                    <a:pt x="3015930" y="2117522"/>
                  </a:cubicBezTo>
                  <a:cubicBezTo>
                    <a:pt x="3383087" y="1643097"/>
                    <a:pt x="3539861" y="881930"/>
                    <a:pt x="3154043" y="370565"/>
                  </a:cubicBezTo>
                  <a:close/>
                </a:path>
              </a:pathLst>
            </a:custGeom>
            <a:solidFill>
              <a:srgbClr val="DBEDFD"/>
            </a:solidFill>
            <a:ln w="12700">
              <a:solidFill>
                <a:srgbClr val="000000"/>
              </a:solidFill>
            </a:ln>
          </p:spPr>
        </p:sp>
        <p:sp>
          <p:nvSpPr>
            <p:cNvPr id="7" name="Freeform 7"/>
            <p:cNvSpPr/>
            <p:nvPr/>
          </p:nvSpPr>
          <p:spPr>
            <a:xfrm>
              <a:off x="2106" y="-6"/>
              <a:ext cx="3362886" cy="4572006"/>
            </a:xfrm>
            <a:custGeom>
              <a:avLst/>
              <a:gdLst/>
              <a:ahLst/>
              <a:cxnLst/>
              <a:rect l="l" t="t" r="r" b="b"/>
              <a:pathLst>
                <a:path w="3362886" h="4572006">
                  <a:moveTo>
                    <a:pt x="3362886" y="4572006"/>
                  </a:moveTo>
                  <a:lnTo>
                    <a:pt x="0" y="4572006"/>
                  </a:lnTo>
                  <a:lnTo>
                    <a:pt x="0" y="0"/>
                  </a:lnTo>
                  <a:lnTo>
                    <a:pt x="3362886" y="0"/>
                  </a:lnTo>
                  <a:lnTo>
                    <a:pt x="3362886" y="4572006"/>
                  </a:lnTo>
                  <a:close/>
                </a:path>
              </a:pathLst>
            </a:custGeom>
            <a:blipFill>
              <a:blip r:embed="rId3"/>
              <a:stretch>
                <a:fillRect l="-48" r="-48"/>
              </a:stretch>
            </a:blipFill>
          </p:spPr>
        </p:sp>
      </p:grpSp>
      <p:sp>
        <p:nvSpPr>
          <p:cNvPr id="8" name="Freeform 8"/>
          <p:cNvSpPr/>
          <p:nvPr/>
        </p:nvSpPr>
        <p:spPr>
          <a:xfrm>
            <a:off x="15386221" y="3784415"/>
            <a:ext cx="2901779" cy="6502585"/>
          </a:xfrm>
          <a:custGeom>
            <a:avLst/>
            <a:gdLst/>
            <a:ahLst/>
            <a:cxnLst/>
            <a:rect l="l" t="t" r="r" b="b"/>
            <a:pathLst>
              <a:path w="2901779" h="6502585">
                <a:moveTo>
                  <a:pt x="0" y="0"/>
                </a:moveTo>
                <a:lnTo>
                  <a:pt x="2901779" y="0"/>
                </a:lnTo>
                <a:lnTo>
                  <a:pt x="2901779" y="6502585"/>
                </a:lnTo>
                <a:lnTo>
                  <a:pt x="0" y="65025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Rectangle 8">
            <a:extLst>
              <a:ext uri="{FF2B5EF4-FFF2-40B4-BE49-F238E27FC236}">
                <a16:creationId xmlns:a16="http://schemas.microsoft.com/office/drawing/2014/main" id="{BB1FF38F-F6BC-4C59-B9A2-26342A94B290}"/>
              </a:ext>
            </a:extLst>
          </p:cNvPr>
          <p:cNvSpPr/>
          <p:nvPr/>
        </p:nvSpPr>
        <p:spPr>
          <a:xfrm>
            <a:off x="2286000" y="7384389"/>
            <a:ext cx="13376831" cy="830997"/>
          </a:xfrm>
          <a:prstGeom prst="rect">
            <a:avLst/>
          </a:prstGeom>
        </p:spPr>
        <p:txBody>
          <a:bodyPr wrap="square">
            <a:spAutoFit/>
          </a:bodyPr>
          <a:lstStyle/>
          <a:p>
            <a:r>
              <a:rPr lang="en-US" sz="4800" dirty="0">
                <a:hlinkClick r:id="rId6"/>
              </a:rPr>
              <a:t>https://www.youtube.com/watch?v=bQJFdBdr7QY</a:t>
            </a:r>
            <a:r>
              <a:rPr lang="en-US" sz="4800" dirty="0"/>
              <a:t> </a:t>
            </a:r>
          </a:p>
        </p:txBody>
      </p:sp>
      <p:grpSp>
        <p:nvGrpSpPr>
          <p:cNvPr id="12" name="Group 9">
            <a:extLst>
              <a:ext uri="{FF2B5EF4-FFF2-40B4-BE49-F238E27FC236}">
                <a16:creationId xmlns:a16="http://schemas.microsoft.com/office/drawing/2014/main" id="{D32B19D7-3D86-4251-9326-286DCB25C81B}"/>
              </a:ext>
            </a:extLst>
          </p:cNvPr>
          <p:cNvGrpSpPr/>
          <p:nvPr/>
        </p:nvGrpSpPr>
        <p:grpSpPr>
          <a:xfrm>
            <a:off x="-3312665" y="1022801"/>
            <a:ext cx="14470349" cy="1492763"/>
            <a:chOff x="0" y="0"/>
            <a:chExt cx="3939507" cy="406400"/>
          </a:xfrm>
        </p:grpSpPr>
        <p:sp>
          <p:nvSpPr>
            <p:cNvPr id="13" name="Freeform 10">
              <a:extLst>
                <a:ext uri="{FF2B5EF4-FFF2-40B4-BE49-F238E27FC236}">
                  <a16:creationId xmlns:a16="http://schemas.microsoft.com/office/drawing/2014/main" id="{F007282E-452F-4C2A-884A-4FFC50FB2FAB}"/>
                </a:ext>
              </a:extLst>
            </p:cNvPr>
            <p:cNvSpPr/>
            <p:nvPr/>
          </p:nvSpPr>
          <p:spPr>
            <a:xfrm>
              <a:off x="0" y="0"/>
              <a:ext cx="3939507" cy="406400"/>
            </a:xfrm>
            <a:custGeom>
              <a:avLst/>
              <a:gdLst/>
              <a:ahLst/>
              <a:cxnLst/>
              <a:rect l="l" t="t" r="r" b="b"/>
              <a:pathLst>
                <a:path w="3939507" h="406400">
                  <a:moveTo>
                    <a:pt x="3736307" y="0"/>
                  </a:moveTo>
                  <a:cubicBezTo>
                    <a:pt x="3848531" y="0"/>
                    <a:pt x="3939507" y="90976"/>
                    <a:pt x="3939507" y="203200"/>
                  </a:cubicBezTo>
                  <a:cubicBezTo>
                    <a:pt x="3939507" y="315424"/>
                    <a:pt x="3848531" y="406400"/>
                    <a:pt x="3736307"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14" name="TextBox 11">
              <a:extLst>
                <a:ext uri="{FF2B5EF4-FFF2-40B4-BE49-F238E27FC236}">
                  <a16:creationId xmlns:a16="http://schemas.microsoft.com/office/drawing/2014/main" id="{CD732F8E-49C6-4CE6-B14C-76A7314168B0}"/>
                </a:ext>
              </a:extLst>
            </p:cNvPr>
            <p:cNvSpPr txBox="1"/>
            <p:nvPr/>
          </p:nvSpPr>
          <p:spPr>
            <a:xfrm>
              <a:off x="0" y="-28575"/>
              <a:ext cx="3939507" cy="434975"/>
            </a:xfrm>
            <a:prstGeom prst="rect">
              <a:avLst/>
            </a:prstGeom>
          </p:spPr>
          <p:txBody>
            <a:bodyPr lIns="50800" tIns="50800" rIns="50800" bIns="50800" rtlCol="0" anchor="ctr"/>
            <a:lstStyle/>
            <a:p>
              <a:pPr algn="ctr">
                <a:lnSpc>
                  <a:spcPts val="1885"/>
                </a:lnSpc>
              </a:pPr>
              <a:endParaRPr/>
            </a:p>
          </p:txBody>
        </p:sp>
      </p:grpSp>
      <p:sp>
        <p:nvSpPr>
          <p:cNvPr id="18" name="Rectangle 17">
            <a:extLst>
              <a:ext uri="{FF2B5EF4-FFF2-40B4-BE49-F238E27FC236}">
                <a16:creationId xmlns:a16="http://schemas.microsoft.com/office/drawing/2014/main" id="{84253906-1D35-4DCA-A236-DB8DFC020A53}"/>
              </a:ext>
            </a:extLst>
          </p:cNvPr>
          <p:cNvSpPr/>
          <p:nvPr/>
        </p:nvSpPr>
        <p:spPr>
          <a:xfrm>
            <a:off x="312262" y="1028700"/>
            <a:ext cx="10127138" cy="1323439"/>
          </a:xfrm>
          <a:prstGeom prst="rect">
            <a:avLst/>
          </a:prstGeom>
        </p:spPr>
        <p:txBody>
          <a:bodyPr wrap="square">
            <a:spAutoFit/>
          </a:bodyPr>
          <a:lstStyle/>
          <a:p>
            <a:pPr lvl="0" algn="ctr">
              <a:spcBef>
                <a:spcPct val="0"/>
              </a:spcBef>
            </a:pPr>
            <a:r>
              <a:rPr lang="en-US" sz="4000" dirty="0">
                <a:solidFill>
                  <a:srgbClr val="5A798F"/>
                </a:solidFill>
                <a:latin typeface="Kenao Sans Serif"/>
              </a:rPr>
              <a:t>How can I take care of myself  so I can be the best parent I can be?</a:t>
            </a:r>
          </a:p>
        </p:txBody>
      </p:sp>
      <p:sp>
        <p:nvSpPr>
          <p:cNvPr id="19" name="Rectangle 18">
            <a:extLst>
              <a:ext uri="{FF2B5EF4-FFF2-40B4-BE49-F238E27FC236}">
                <a16:creationId xmlns:a16="http://schemas.microsoft.com/office/drawing/2014/main" id="{841A8006-DC1E-4D51-AC7E-5A9935DE120E}"/>
              </a:ext>
            </a:extLst>
          </p:cNvPr>
          <p:cNvSpPr/>
          <p:nvPr/>
        </p:nvSpPr>
        <p:spPr>
          <a:xfrm>
            <a:off x="3615146" y="5891329"/>
            <a:ext cx="10127138" cy="923330"/>
          </a:xfrm>
          <a:prstGeom prst="rect">
            <a:avLst/>
          </a:prstGeom>
        </p:spPr>
        <p:txBody>
          <a:bodyPr wrap="square">
            <a:spAutoFit/>
          </a:bodyPr>
          <a:lstStyle/>
          <a:p>
            <a:pPr lvl="0" algn="ctr">
              <a:spcBef>
                <a:spcPct val="0"/>
              </a:spcBef>
            </a:pPr>
            <a:r>
              <a:rPr lang="en-US" sz="5400" dirty="0">
                <a:solidFill>
                  <a:srgbClr val="5A798F"/>
                </a:solidFill>
                <a:latin typeface="Bell MT" panose="02020503060305020303" pitchFamily="18" charset="0"/>
              </a:rPr>
              <a:t>Childmind.org  </a:t>
            </a:r>
          </a:p>
        </p:txBody>
      </p:sp>
      <p:pic>
        <p:nvPicPr>
          <p:cNvPr id="1028" name="Picture 4" descr="CHILD MIND INSTITUTE INC - GuideStar Profile">
            <a:extLst>
              <a:ext uri="{FF2B5EF4-FFF2-40B4-BE49-F238E27FC236}">
                <a16:creationId xmlns:a16="http://schemas.microsoft.com/office/drawing/2014/main" id="{0784FB02-5F15-412D-807F-6B133DF3232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38389" y="2772547"/>
            <a:ext cx="3080653" cy="30806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DF7F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3539305" y="-5317632"/>
            <a:ext cx="14092745" cy="9902503"/>
            <a:chOff x="0" y="0"/>
            <a:chExt cx="4572000" cy="3212592"/>
          </a:xfrm>
        </p:grpSpPr>
        <p:sp>
          <p:nvSpPr>
            <p:cNvPr id="3" name="Freeform 3"/>
            <p:cNvSpPr/>
            <p:nvPr/>
          </p:nvSpPr>
          <p:spPr>
            <a:xfrm>
              <a:off x="-40875" y="-15335"/>
              <a:ext cx="4793771" cy="3267781"/>
            </a:xfrm>
            <a:custGeom>
              <a:avLst/>
              <a:gdLst/>
              <a:ahLst/>
              <a:cxnLst/>
              <a:rect l="l" t="t" r="r" b="b"/>
              <a:pathLst>
                <a:path w="4793771" h="3267781">
                  <a:moveTo>
                    <a:pt x="3758476" y="2388987"/>
                  </a:moveTo>
                  <a:cubicBezTo>
                    <a:pt x="3777145" y="2379652"/>
                    <a:pt x="3795601" y="2369892"/>
                    <a:pt x="3813797" y="2359622"/>
                  </a:cubicBezTo>
                  <a:cubicBezTo>
                    <a:pt x="4346006" y="2059225"/>
                    <a:pt x="4793771" y="1415561"/>
                    <a:pt x="4539726" y="792606"/>
                  </a:cubicBezTo>
                  <a:cubicBezTo>
                    <a:pt x="4416115" y="489497"/>
                    <a:pt x="4124250" y="253294"/>
                    <a:pt x="3798022" y="226479"/>
                  </a:cubicBezTo>
                  <a:cubicBezTo>
                    <a:pt x="3416210" y="195095"/>
                    <a:pt x="3057000" y="433700"/>
                    <a:pt x="2673902" y="434869"/>
                  </a:cubicBezTo>
                  <a:cubicBezTo>
                    <a:pt x="2150947" y="436467"/>
                    <a:pt x="1697967" y="0"/>
                    <a:pt x="1175295" y="17260"/>
                  </a:cubicBezTo>
                  <a:cubicBezTo>
                    <a:pt x="926093" y="25490"/>
                    <a:pt x="686885" y="141037"/>
                    <a:pt x="505621" y="312257"/>
                  </a:cubicBezTo>
                  <a:cubicBezTo>
                    <a:pt x="324357" y="483477"/>
                    <a:pt x="198176" y="707277"/>
                    <a:pt x="117968" y="943375"/>
                  </a:cubicBezTo>
                  <a:cubicBezTo>
                    <a:pt x="33113" y="1193148"/>
                    <a:pt x="0" y="1477082"/>
                    <a:pt x="114600" y="1714681"/>
                  </a:cubicBezTo>
                  <a:cubicBezTo>
                    <a:pt x="225927" y="1945498"/>
                    <a:pt x="455959" y="2093480"/>
                    <a:pt x="684103" y="2210167"/>
                  </a:cubicBezTo>
                  <a:cubicBezTo>
                    <a:pt x="912247" y="2326854"/>
                    <a:pt x="1155656" y="2428529"/>
                    <a:pt x="1335979" y="2610604"/>
                  </a:cubicBezTo>
                  <a:cubicBezTo>
                    <a:pt x="1526733" y="2803211"/>
                    <a:pt x="1646549" y="3083819"/>
                    <a:pt x="1897397" y="3186566"/>
                  </a:cubicBezTo>
                  <a:cubicBezTo>
                    <a:pt x="2095678" y="3267781"/>
                    <a:pt x="2326648" y="3211079"/>
                    <a:pt x="2512645" y="3104699"/>
                  </a:cubicBezTo>
                  <a:cubicBezTo>
                    <a:pt x="2698634" y="2998322"/>
                    <a:pt x="2853882" y="2846534"/>
                    <a:pt x="3026221" y="2719221"/>
                  </a:cubicBezTo>
                  <a:cubicBezTo>
                    <a:pt x="3243833" y="2558464"/>
                    <a:pt x="3518795" y="2508816"/>
                    <a:pt x="3758476" y="2388987"/>
                  </a:cubicBezTo>
                  <a:close/>
                </a:path>
              </a:pathLst>
            </a:custGeom>
            <a:solidFill>
              <a:srgbClr val="DBEDFD"/>
            </a:solidFill>
            <a:ln w="12700">
              <a:solidFill>
                <a:srgbClr val="000000"/>
              </a:solidFill>
            </a:ln>
          </p:spPr>
        </p:sp>
        <p:sp>
          <p:nvSpPr>
            <p:cNvPr id="4" name="Freeform 4"/>
            <p:cNvSpPr/>
            <p:nvPr/>
          </p:nvSpPr>
          <p:spPr>
            <a:xfrm>
              <a:off x="0" y="0"/>
              <a:ext cx="4572000" cy="3212592"/>
            </a:xfrm>
            <a:custGeom>
              <a:avLst/>
              <a:gdLst/>
              <a:ahLst/>
              <a:cxnLst/>
              <a:rect l="l" t="t" r="r" b="b"/>
              <a:pathLst>
                <a:path w="4572000" h="3212592">
                  <a:moveTo>
                    <a:pt x="4572000" y="3212592"/>
                  </a:moveTo>
                  <a:lnTo>
                    <a:pt x="0" y="3212592"/>
                  </a:lnTo>
                  <a:lnTo>
                    <a:pt x="0" y="0"/>
                  </a:lnTo>
                  <a:lnTo>
                    <a:pt x="4572000" y="0"/>
                  </a:lnTo>
                  <a:lnTo>
                    <a:pt x="4572000" y="3212592"/>
                  </a:lnTo>
                  <a:close/>
                </a:path>
              </a:pathLst>
            </a:custGeom>
            <a:blipFill>
              <a:blip r:embed="rId2"/>
              <a:stretch>
                <a:fillRect l="-11" r="-11"/>
              </a:stretch>
            </a:blipFill>
          </p:spPr>
        </p:sp>
      </p:grpSp>
      <p:grpSp>
        <p:nvGrpSpPr>
          <p:cNvPr id="5" name="Group 5"/>
          <p:cNvGrpSpPr>
            <a:grpSpLocks noChangeAspect="1"/>
          </p:cNvGrpSpPr>
          <p:nvPr/>
        </p:nvGrpSpPr>
        <p:grpSpPr>
          <a:xfrm rot="-3490952">
            <a:off x="-2506889" y="5777821"/>
            <a:ext cx="6118046" cy="8312563"/>
            <a:chOff x="0" y="0"/>
            <a:chExt cx="3364992" cy="4572000"/>
          </a:xfrm>
        </p:grpSpPr>
        <p:sp>
          <p:nvSpPr>
            <p:cNvPr id="6" name="Freeform 6"/>
            <p:cNvSpPr/>
            <p:nvPr/>
          </p:nvSpPr>
          <p:spPr>
            <a:xfrm>
              <a:off x="-14430" y="-18654"/>
              <a:ext cx="3539861" cy="4602770"/>
            </a:xfrm>
            <a:custGeom>
              <a:avLst/>
              <a:gdLst/>
              <a:ahLst/>
              <a:cxnLst/>
              <a:rect l="l" t="t" r="r" b="b"/>
              <a:pathLst>
                <a:path w="3539861" h="4602770">
                  <a:moveTo>
                    <a:pt x="3154043" y="370565"/>
                  </a:moveTo>
                  <a:cubicBezTo>
                    <a:pt x="3149740" y="364861"/>
                    <a:pt x="3145370" y="359189"/>
                    <a:pt x="3140931" y="353551"/>
                  </a:cubicBezTo>
                  <a:cubicBezTo>
                    <a:pt x="3082392" y="279158"/>
                    <a:pt x="3014204" y="214094"/>
                    <a:pt x="2936275" y="160224"/>
                  </a:cubicBezTo>
                  <a:cubicBezTo>
                    <a:pt x="2823060" y="81962"/>
                    <a:pt x="2687194" y="34683"/>
                    <a:pt x="2550433" y="22062"/>
                  </a:cubicBezTo>
                  <a:cubicBezTo>
                    <a:pt x="2311401" y="0"/>
                    <a:pt x="2064469" y="85852"/>
                    <a:pt x="1890673" y="251441"/>
                  </a:cubicBezTo>
                  <a:cubicBezTo>
                    <a:pt x="1723562" y="410662"/>
                    <a:pt x="1622575" y="637131"/>
                    <a:pt x="1430598" y="765279"/>
                  </a:cubicBezTo>
                  <a:cubicBezTo>
                    <a:pt x="1083906" y="996705"/>
                    <a:pt x="563193" y="830427"/>
                    <a:pt x="243218" y="1097579"/>
                  </a:cubicBezTo>
                  <a:cubicBezTo>
                    <a:pt x="63620" y="1247529"/>
                    <a:pt x="0" y="1501521"/>
                    <a:pt x="20102" y="1734627"/>
                  </a:cubicBezTo>
                  <a:cubicBezTo>
                    <a:pt x="40205" y="1967733"/>
                    <a:pt x="131565" y="2187758"/>
                    <a:pt x="215291" y="2406235"/>
                  </a:cubicBezTo>
                  <a:cubicBezTo>
                    <a:pt x="299017" y="2624711"/>
                    <a:pt x="377184" y="2852254"/>
                    <a:pt x="368928" y="3086079"/>
                  </a:cubicBezTo>
                  <a:cubicBezTo>
                    <a:pt x="362900" y="3256754"/>
                    <a:pt x="310997" y="3422120"/>
                    <a:pt x="283999" y="3590754"/>
                  </a:cubicBezTo>
                  <a:cubicBezTo>
                    <a:pt x="257000" y="3759387"/>
                    <a:pt x="257812" y="3942783"/>
                    <a:pt x="347642" y="4088027"/>
                  </a:cubicBezTo>
                  <a:cubicBezTo>
                    <a:pt x="440151" y="4237603"/>
                    <a:pt x="609029" y="4319614"/>
                    <a:pt x="771424" y="4387121"/>
                  </a:cubicBezTo>
                  <a:cubicBezTo>
                    <a:pt x="1053243" y="4504272"/>
                    <a:pt x="1351777" y="4602770"/>
                    <a:pt x="1656685" y="4589446"/>
                  </a:cubicBezTo>
                  <a:cubicBezTo>
                    <a:pt x="1961591" y="4576123"/>
                    <a:pt x="2275861" y="4431515"/>
                    <a:pt x="2421358" y="4163223"/>
                  </a:cubicBezTo>
                  <a:cubicBezTo>
                    <a:pt x="2655053" y="3732294"/>
                    <a:pt x="2388209" y="3172284"/>
                    <a:pt x="2571656" y="2717683"/>
                  </a:cubicBezTo>
                  <a:cubicBezTo>
                    <a:pt x="2665220" y="2485823"/>
                    <a:pt x="2862908" y="2315251"/>
                    <a:pt x="3015930" y="2117522"/>
                  </a:cubicBezTo>
                  <a:cubicBezTo>
                    <a:pt x="3383087" y="1643097"/>
                    <a:pt x="3539861" y="881930"/>
                    <a:pt x="3154043" y="370565"/>
                  </a:cubicBezTo>
                  <a:close/>
                </a:path>
              </a:pathLst>
            </a:custGeom>
            <a:solidFill>
              <a:srgbClr val="DBEDFD"/>
            </a:solidFill>
            <a:ln w="12700">
              <a:solidFill>
                <a:srgbClr val="000000"/>
              </a:solidFill>
            </a:ln>
          </p:spPr>
        </p:sp>
        <p:sp>
          <p:nvSpPr>
            <p:cNvPr id="7" name="Freeform 7"/>
            <p:cNvSpPr/>
            <p:nvPr/>
          </p:nvSpPr>
          <p:spPr>
            <a:xfrm>
              <a:off x="2106" y="-6"/>
              <a:ext cx="3362886" cy="4572006"/>
            </a:xfrm>
            <a:custGeom>
              <a:avLst/>
              <a:gdLst/>
              <a:ahLst/>
              <a:cxnLst/>
              <a:rect l="l" t="t" r="r" b="b"/>
              <a:pathLst>
                <a:path w="3362886" h="4572006">
                  <a:moveTo>
                    <a:pt x="3362886" y="4572006"/>
                  </a:moveTo>
                  <a:lnTo>
                    <a:pt x="0" y="4572006"/>
                  </a:lnTo>
                  <a:lnTo>
                    <a:pt x="0" y="0"/>
                  </a:lnTo>
                  <a:lnTo>
                    <a:pt x="3362886" y="0"/>
                  </a:lnTo>
                  <a:lnTo>
                    <a:pt x="3362886" y="4572006"/>
                  </a:lnTo>
                  <a:close/>
                </a:path>
              </a:pathLst>
            </a:custGeom>
            <a:blipFill>
              <a:blip r:embed="rId3"/>
              <a:stretch>
                <a:fillRect l="-48" r="-48"/>
              </a:stretch>
            </a:blipFill>
          </p:spPr>
        </p:sp>
      </p:grpSp>
      <p:sp>
        <p:nvSpPr>
          <p:cNvPr id="8" name="Freeform 8"/>
          <p:cNvSpPr/>
          <p:nvPr/>
        </p:nvSpPr>
        <p:spPr>
          <a:xfrm rot="2531992">
            <a:off x="10870551" y="3824325"/>
            <a:ext cx="6485285" cy="6781240"/>
          </a:xfrm>
          <a:custGeom>
            <a:avLst/>
            <a:gdLst/>
            <a:ahLst/>
            <a:cxnLst/>
            <a:rect l="l" t="t" r="r" b="b"/>
            <a:pathLst>
              <a:path w="6485285" h="6781240">
                <a:moveTo>
                  <a:pt x="0" y="0"/>
                </a:moveTo>
                <a:lnTo>
                  <a:pt x="6485285" y="0"/>
                </a:lnTo>
                <a:lnTo>
                  <a:pt x="6485285" y="6781240"/>
                </a:lnTo>
                <a:lnTo>
                  <a:pt x="0" y="67812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4957375" y="933450"/>
            <a:ext cx="8106037" cy="8095904"/>
          </a:xfrm>
          <a:custGeom>
            <a:avLst/>
            <a:gdLst/>
            <a:ahLst/>
            <a:cxnLst/>
            <a:rect l="l" t="t" r="r" b="b"/>
            <a:pathLst>
              <a:path w="8106037" h="8095904">
                <a:moveTo>
                  <a:pt x="0" y="0"/>
                </a:moveTo>
                <a:lnTo>
                  <a:pt x="8106037" y="0"/>
                </a:lnTo>
                <a:lnTo>
                  <a:pt x="8106037" y="8095904"/>
                </a:lnTo>
                <a:lnTo>
                  <a:pt x="0" y="8095904"/>
                </a:lnTo>
                <a:lnTo>
                  <a:pt x="0" y="0"/>
                </a:lnTo>
                <a:close/>
              </a:path>
            </a:pathLst>
          </a:custGeom>
          <a:blipFill>
            <a:blip r:embed="rId6"/>
            <a:stretch>
              <a:fillRect/>
            </a:stretch>
          </a:blipFill>
        </p:spPr>
      </p:sp>
      <p:sp>
        <p:nvSpPr>
          <p:cNvPr id="10" name="Freeform 10"/>
          <p:cNvSpPr/>
          <p:nvPr/>
        </p:nvSpPr>
        <p:spPr>
          <a:xfrm>
            <a:off x="5414044" y="1418207"/>
            <a:ext cx="7316615" cy="7307469"/>
          </a:xfrm>
          <a:custGeom>
            <a:avLst/>
            <a:gdLst/>
            <a:ahLst/>
            <a:cxnLst/>
            <a:rect l="l" t="t" r="r" b="b"/>
            <a:pathLst>
              <a:path w="7316615" h="7307469">
                <a:moveTo>
                  <a:pt x="0" y="0"/>
                </a:moveTo>
                <a:lnTo>
                  <a:pt x="7316615" y="0"/>
                </a:lnTo>
                <a:lnTo>
                  <a:pt x="7316615" y="7307469"/>
                </a:lnTo>
                <a:lnTo>
                  <a:pt x="0" y="7307469"/>
                </a:lnTo>
                <a:lnTo>
                  <a:pt x="0" y="0"/>
                </a:lnTo>
                <a:close/>
              </a:path>
            </a:pathLst>
          </a:custGeom>
          <a:blipFill>
            <a:blip r:embed="rId7"/>
            <a:stretch>
              <a:fillRect/>
            </a:stretch>
          </a:blipFill>
        </p:spPr>
      </p:sp>
      <p:sp>
        <p:nvSpPr>
          <p:cNvPr id="11" name="TextBox 11"/>
          <p:cNvSpPr txBox="1"/>
          <p:nvPr/>
        </p:nvSpPr>
        <p:spPr>
          <a:xfrm>
            <a:off x="4174807" y="3769785"/>
            <a:ext cx="9938386" cy="3445160"/>
          </a:xfrm>
          <a:prstGeom prst="rect">
            <a:avLst/>
          </a:prstGeom>
        </p:spPr>
        <p:txBody>
          <a:bodyPr lIns="0" tIns="0" rIns="0" bIns="0" rtlCol="0" anchor="t">
            <a:spAutoFit/>
          </a:bodyPr>
          <a:lstStyle/>
          <a:p>
            <a:pPr algn="ctr">
              <a:lnSpc>
                <a:spcPts val="13393"/>
              </a:lnSpc>
            </a:pPr>
            <a:r>
              <a:rPr lang="en-US" sz="12517">
                <a:solidFill>
                  <a:srgbClr val="5A798F"/>
                </a:solidFill>
                <a:latin typeface="Kenao Sans Serif"/>
              </a:rPr>
              <a:t>Thank</a:t>
            </a:r>
          </a:p>
          <a:p>
            <a:pPr algn="ctr">
              <a:lnSpc>
                <a:spcPts val="13393"/>
              </a:lnSpc>
            </a:pPr>
            <a:r>
              <a:rPr lang="en-US" sz="12517">
                <a:solidFill>
                  <a:srgbClr val="5A798F"/>
                </a:solidFill>
                <a:latin typeface="Kenao Sans Serif"/>
              </a:rPr>
              <a:t>You</a:t>
            </a:r>
          </a:p>
        </p:txBody>
      </p:sp>
      <p:sp>
        <p:nvSpPr>
          <p:cNvPr id="12" name="Freeform 12"/>
          <p:cNvSpPr/>
          <p:nvPr/>
        </p:nvSpPr>
        <p:spPr>
          <a:xfrm rot="2531992" flipH="1" flipV="1">
            <a:off x="932164" y="-304221"/>
            <a:ext cx="6485285" cy="6781240"/>
          </a:xfrm>
          <a:custGeom>
            <a:avLst/>
            <a:gdLst/>
            <a:ahLst/>
            <a:cxnLst/>
            <a:rect l="l" t="t" r="r" b="b"/>
            <a:pathLst>
              <a:path w="6485285" h="6781240">
                <a:moveTo>
                  <a:pt x="6485285" y="6781240"/>
                </a:moveTo>
                <a:lnTo>
                  <a:pt x="0" y="6781240"/>
                </a:lnTo>
                <a:lnTo>
                  <a:pt x="0" y="0"/>
                </a:lnTo>
                <a:lnTo>
                  <a:pt x="6485285" y="0"/>
                </a:lnTo>
                <a:lnTo>
                  <a:pt x="6485285" y="678124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DF7FF"/>
        </a:solidFill>
        <a:effectLst/>
      </p:bgPr>
    </p:bg>
    <p:spTree>
      <p:nvGrpSpPr>
        <p:cNvPr id="1" name=""/>
        <p:cNvGrpSpPr/>
        <p:nvPr/>
      </p:nvGrpSpPr>
      <p:grpSpPr>
        <a:xfrm>
          <a:off x="0" y="0"/>
          <a:ext cx="0" cy="0"/>
          <a:chOff x="0" y="0"/>
          <a:chExt cx="0" cy="0"/>
        </a:xfrm>
      </p:grpSpPr>
      <p:sp>
        <p:nvSpPr>
          <p:cNvPr id="2" name="TextBox 2"/>
          <p:cNvSpPr txBox="1"/>
          <p:nvPr/>
        </p:nvSpPr>
        <p:spPr>
          <a:xfrm>
            <a:off x="0" y="833640"/>
            <a:ext cx="17613964" cy="3089987"/>
          </a:xfrm>
          <a:prstGeom prst="rect">
            <a:avLst/>
          </a:prstGeom>
        </p:spPr>
        <p:txBody>
          <a:bodyPr lIns="0" tIns="0" rIns="0" bIns="0" rtlCol="0" anchor="t">
            <a:spAutoFit/>
          </a:bodyPr>
          <a:lstStyle/>
          <a:p>
            <a:pPr algn="ctr">
              <a:lnSpc>
                <a:spcPts val="1885"/>
              </a:lnSpc>
              <a:spcBef>
                <a:spcPct val="0"/>
              </a:spcBef>
            </a:pPr>
            <a:r>
              <a:rPr lang="en-US" sz="1346">
                <a:solidFill>
                  <a:srgbClr val="000000"/>
                </a:solidFill>
                <a:latin typeface="Canva Sans"/>
              </a:rPr>
              <a:t>Mosner MG, Kinard JL, Shah JS, McWeeny S, Greene RK, Lowery SC, Mazefsky CA, Dichter GS. Rates of Co-occurring Psychiatric Disorders in Autism Spectrum Disorder Using the Mini International Neuropsychiatric Interview. J Autism Dev Disord. 2019 Sep;49(9):3819-3832. doi: 10.1007/s10803-019-04090-1. PMID: 31175504; PMCID: PMC6669096.</a:t>
            </a:r>
          </a:p>
          <a:p>
            <a:pPr algn="ctr">
              <a:lnSpc>
                <a:spcPts val="1885"/>
              </a:lnSpc>
              <a:spcBef>
                <a:spcPct val="0"/>
              </a:spcBef>
            </a:pPr>
            <a:endParaRPr lang="en-US" sz="1346">
              <a:solidFill>
                <a:srgbClr val="000000"/>
              </a:solidFill>
              <a:latin typeface="Canva Sans"/>
            </a:endParaRPr>
          </a:p>
          <a:p>
            <a:pPr algn="ctr">
              <a:lnSpc>
                <a:spcPts val="1885"/>
              </a:lnSpc>
              <a:spcBef>
                <a:spcPct val="0"/>
              </a:spcBef>
            </a:pPr>
            <a:endParaRPr lang="en-US" sz="1346">
              <a:solidFill>
                <a:srgbClr val="000000"/>
              </a:solidFill>
              <a:latin typeface="Canva Sans"/>
            </a:endParaRPr>
          </a:p>
          <a:p>
            <a:pPr algn="ctr">
              <a:lnSpc>
                <a:spcPts val="1885"/>
              </a:lnSpc>
              <a:spcBef>
                <a:spcPct val="0"/>
              </a:spcBef>
            </a:pPr>
            <a:endParaRPr lang="en-US" sz="1346">
              <a:solidFill>
                <a:srgbClr val="000000"/>
              </a:solidFill>
              <a:latin typeface="Canva Sans"/>
            </a:endParaRPr>
          </a:p>
          <a:p>
            <a:pPr algn="ctr">
              <a:lnSpc>
                <a:spcPts val="1885"/>
              </a:lnSpc>
              <a:spcBef>
                <a:spcPct val="0"/>
              </a:spcBef>
            </a:pPr>
            <a:r>
              <a:rPr lang="en-US" sz="1346">
                <a:solidFill>
                  <a:srgbClr val="000000"/>
                </a:solidFill>
                <a:latin typeface="Canva Sans"/>
              </a:rPr>
              <a:t>https://www.mondaycampaigns.org/destress-monday/unwind-monday-5-4-3-2-1-grounding-technique</a:t>
            </a:r>
          </a:p>
          <a:p>
            <a:pPr algn="ctr">
              <a:lnSpc>
                <a:spcPts val="1885"/>
              </a:lnSpc>
              <a:spcBef>
                <a:spcPct val="0"/>
              </a:spcBef>
            </a:pPr>
            <a:endParaRPr lang="en-US" sz="1346">
              <a:solidFill>
                <a:srgbClr val="000000"/>
              </a:solidFill>
              <a:latin typeface="Canva Sans"/>
            </a:endParaRPr>
          </a:p>
          <a:p>
            <a:pPr algn="ctr">
              <a:lnSpc>
                <a:spcPts val="1885"/>
              </a:lnSpc>
              <a:spcBef>
                <a:spcPct val="0"/>
              </a:spcBef>
            </a:pPr>
            <a:endParaRPr lang="en-US" sz="1346">
              <a:solidFill>
                <a:srgbClr val="000000"/>
              </a:solidFill>
              <a:latin typeface="Canva Sans"/>
            </a:endParaRPr>
          </a:p>
          <a:p>
            <a:pPr algn="ctr">
              <a:lnSpc>
                <a:spcPts val="1885"/>
              </a:lnSpc>
              <a:spcBef>
                <a:spcPct val="0"/>
              </a:spcBef>
            </a:pPr>
            <a:r>
              <a:rPr lang="en-US" sz="1346">
                <a:solidFill>
                  <a:srgbClr val="000000"/>
                </a:solidFill>
                <a:latin typeface="Canva Sans"/>
              </a:rPr>
              <a:t>Harvey AG, Gumport NB. Evidence-based psychological treatments for mental disorders: modifiable barriers to access and possible solutions. Behav Res Ther. 2015 May;68:1-12. doi: 10.1016/j.brat.2015.02.004. Epub 2015 Feb 26. PMID: 25768982; PMCID: PMC4395546.</a:t>
            </a:r>
          </a:p>
          <a:p>
            <a:pPr algn="ctr">
              <a:lnSpc>
                <a:spcPts val="1885"/>
              </a:lnSpc>
              <a:spcBef>
                <a:spcPct val="0"/>
              </a:spcBef>
            </a:pPr>
            <a:endParaRPr lang="en-US" sz="1346">
              <a:solidFill>
                <a:srgbClr val="000000"/>
              </a:solidFill>
              <a:latin typeface="Canva Sans"/>
            </a:endParaRPr>
          </a:p>
          <a:p>
            <a:pPr algn="ctr">
              <a:lnSpc>
                <a:spcPts val="1885"/>
              </a:lnSpc>
              <a:spcBef>
                <a:spcPct val="0"/>
              </a:spcBef>
            </a:pPr>
            <a:endParaRPr lang="en-US" sz="1346">
              <a:solidFill>
                <a:srgbClr val="000000"/>
              </a:solidFill>
              <a:latin typeface="Canva Sans"/>
            </a:endParaRPr>
          </a:p>
          <a:p>
            <a:pPr algn="ctr">
              <a:lnSpc>
                <a:spcPts val="1885"/>
              </a:lnSpc>
              <a:spcBef>
                <a:spcPct val="0"/>
              </a:spcBef>
            </a:pPr>
            <a:endParaRPr lang="en-US" sz="1346">
              <a:solidFill>
                <a:srgbClr val="000000"/>
              </a:solidFill>
              <a:latin typeface="Canva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DF7FF"/>
        </a:solidFill>
        <a:effectLst/>
      </p:bgPr>
    </p:bg>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DF7F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3539305" y="-5317632"/>
            <a:ext cx="14092745" cy="9902503"/>
            <a:chOff x="0" y="0"/>
            <a:chExt cx="4572000" cy="3212592"/>
          </a:xfrm>
        </p:grpSpPr>
        <p:sp>
          <p:nvSpPr>
            <p:cNvPr id="3" name="Freeform 3"/>
            <p:cNvSpPr/>
            <p:nvPr/>
          </p:nvSpPr>
          <p:spPr>
            <a:xfrm>
              <a:off x="-40875" y="-15335"/>
              <a:ext cx="4793771" cy="3267781"/>
            </a:xfrm>
            <a:custGeom>
              <a:avLst/>
              <a:gdLst/>
              <a:ahLst/>
              <a:cxnLst/>
              <a:rect l="l" t="t" r="r" b="b"/>
              <a:pathLst>
                <a:path w="4793771" h="3267781">
                  <a:moveTo>
                    <a:pt x="3758476" y="2388987"/>
                  </a:moveTo>
                  <a:cubicBezTo>
                    <a:pt x="3777145" y="2379652"/>
                    <a:pt x="3795601" y="2369892"/>
                    <a:pt x="3813797" y="2359622"/>
                  </a:cubicBezTo>
                  <a:cubicBezTo>
                    <a:pt x="4346006" y="2059225"/>
                    <a:pt x="4793771" y="1415561"/>
                    <a:pt x="4539726" y="792606"/>
                  </a:cubicBezTo>
                  <a:cubicBezTo>
                    <a:pt x="4416115" y="489497"/>
                    <a:pt x="4124250" y="253294"/>
                    <a:pt x="3798022" y="226479"/>
                  </a:cubicBezTo>
                  <a:cubicBezTo>
                    <a:pt x="3416210" y="195095"/>
                    <a:pt x="3057000" y="433700"/>
                    <a:pt x="2673902" y="434869"/>
                  </a:cubicBezTo>
                  <a:cubicBezTo>
                    <a:pt x="2150947" y="436467"/>
                    <a:pt x="1697967" y="0"/>
                    <a:pt x="1175295" y="17260"/>
                  </a:cubicBezTo>
                  <a:cubicBezTo>
                    <a:pt x="926093" y="25490"/>
                    <a:pt x="686885" y="141037"/>
                    <a:pt x="505621" y="312257"/>
                  </a:cubicBezTo>
                  <a:cubicBezTo>
                    <a:pt x="324357" y="483477"/>
                    <a:pt x="198176" y="707277"/>
                    <a:pt x="117968" y="943375"/>
                  </a:cubicBezTo>
                  <a:cubicBezTo>
                    <a:pt x="33113" y="1193148"/>
                    <a:pt x="0" y="1477082"/>
                    <a:pt x="114600" y="1714681"/>
                  </a:cubicBezTo>
                  <a:cubicBezTo>
                    <a:pt x="225927" y="1945498"/>
                    <a:pt x="455959" y="2093480"/>
                    <a:pt x="684103" y="2210167"/>
                  </a:cubicBezTo>
                  <a:cubicBezTo>
                    <a:pt x="912247" y="2326854"/>
                    <a:pt x="1155656" y="2428529"/>
                    <a:pt x="1335979" y="2610604"/>
                  </a:cubicBezTo>
                  <a:cubicBezTo>
                    <a:pt x="1526733" y="2803211"/>
                    <a:pt x="1646549" y="3083819"/>
                    <a:pt x="1897397" y="3186566"/>
                  </a:cubicBezTo>
                  <a:cubicBezTo>
                    <a:pt x="2095678" y="3267781"/>
                    <a:pt x="2326648" y="3211079"/>
                    <a:pt x="2512645" y="3104699"/>
                  </a:cubicBezTo>
                  <a:cubicBezTo>
                    <a:pt x="2698634" y="2998322"/>
                    <a:pt x="2853882" y="2846534"/>
                    <a:pt x="3026221" y="2719221"/>
                  </a:cubicBezTo>
                  <a:cubicBezTo>
                    <a:pt x="3243833" y="2558464"/>
                    <a:pt x="3518795" y="2508816"/>
                    <a:pt x="3758476" y="2388987"/>
                  </a:cubicBezTo>
                  <a:close/>
                </a:path>
              </a:pathLst>
            </a:custGeom>
            <a:solidFill>
              <a:srgbClr val="DBEDFD"/>
            </a:solidFill>
            <a:ln w="12700">
              <a:solidFill>
                <a:srgbClr val="000000"/>
              </a:solidFill>
            </a:ln>
          </p:spPr>
        </p:sp>
        <p:sp>
          <p:nvSpPr>
            <p:cNvPr id="4" name="Freeform 4"/>
            <p:cNvSpPr/>
            <p:nvPr/>
          </p:nvSpPr>
          <p:spPr>
            <a:xfrm>
              <a:off x="0" y="0"/>
              <a:ext cx="4572000" cy="3212592"/>
            </a:xfrm>
            <a:custGeom>
              <a:avLst/>
              <a:gdLst/>
              <a:ahLst/>
              <a:cxnLst/>
              <a:rect l="l" t="t" r="r" b="b"/>
              <a:pathLst>
                <a:path w="4572000" h="3212592">
                  <a:moveTo>
                    <a:pt x="4572000" y="3212592"/>
                  </a:moveTo>
                  <a:lnTo>
                    <a:pt x="0" y="3212592"/>
                  </a:lnTo>
                  <a:lnTo>
                    <a:pt x="0" y="0"/>
                  </a:lnTo>
                  <a:lnTo>
                    <a:pt x="4572000" y="0"/>
                  </a:lnTo>
                  <a:lnTo>
                    <a:pt x="4572000" y="3212592"/>
                  </a:lnTo>
                  <a:close/>
                </a:path>
              </a:pathLst>
            </a:custGeom>
            <a:blipFill>
              <a:blip r:embed="rId3"/>
              <a:stretch>
                <a:fillRect l="-11" r="-11"/>
              </a:stretch>
            </a:blipFill>
          </p:spPr>
        </p:sp>
      </p:grpSp>
      <p:grpSp>
        <p:nvGrpSpPr>
          <p:cNvPr id="5" name="Group 5"/>
          <p:cNvGrpSpPr>
            <a:grpSpLocks noChangeAspect="1"/>
          </p:cNvGrpSpPr>
          <p:nvPr/>
        </p:nvGrpSpPr>
        <p:grpSpPr>
          <a:xfrm rot="-3490952">
            <a:off x="-2506889" y="5777821"/>
            <a:ext cx="6118046" cy="8312563"/>
            <a:chOff x="0" y="0"/>
            <a:chExt cx="3364992" cy="4572000"/>
          </a:xfrm>
        </p:grpSpPr>
        <p:sp>
          <p:nvSpPr>
            <p:cNvPr id="6" name="Freeform 6"/>
            <p:cNvSpPr/>
            <p:nvPr/>
          </p:nvSpPr>
          <p:spPr>
            <a:xfrm>
              <a:off x="-14430" y="-18654"/>
              <a:ext cx="3539861" cy="4602770"/>
            </a:xfrm>
            <a:custGeom>
              <a:avLst/>
              <a:gdLst/>
              <a:ahLst/>
              <a:cxnLst/>
              <a:rect l="l" t="t" r="r" b="b"/>
              <a:pathLst>
                <a:path w="3539861" h="4602770">
                  <a:moveTo>
                    <a:pt x="3154043" y="370565"/>
                  </a:moveTo>
                  <a:cubicBezTo>
                    <a:pt x="3149740" y="364861"/>
                    <a:pt x="3145370" y="359189"/>
                    <a:pt x="3140931" y="353551"/>
                  </a:cubicBezTo>
                  <a:cubicBezTo>
                    <a:pt x="3082392" y="279158"/>
                    <a:pt x="3014204" y="214094"/>
                    <a:pt x="2936275" y="160224"/>
                  </a:cubicBezTo>
                  <a:cubicBezTo>
                    <a:pt x="2823060" y="81962"/>
                    <a:pt x="2687194" y="34683"/>
                    <a:pt x="2550433" y="22062"/>
                  </a:cubicBezTo>
                  <a:cubicBezTo>
                    <a:pt x="2311401" y="0"/>
                    <a:pt x="2064469" y="85852"/>
                    <a:pt x="1890673" y="251441"/>
                  </a:cubicBezTo>
                  <a:cubicBezTo>
                    <a:pt x="1723562" y="410662"/>
                    <a:pt x="1622575" y="637131"/>
                    <a:pt x="1430598" y="765279"/>
                  </a:cubicBezTo>
                  <a:cubicBezTo>
                    <a:pt x="1083906" y="996705"/>
                    <a:pt x="563193" y="830427"/>
                    <a:pt x="243218" y="1097579"/>
                  </a:cubicBezTo>
                  <a:cubicBezTo>
                    <a:pt x="63620" y="1247529"/>
                    <a:pt x="0" y="1501521"/>
                    <a:pt x="20102" y="1734627"/>
                  </a:cubicBezTo>
                  <a:cubicBezTo>
                    <a:pt x="40205" y="1967733"/>
                    <a:pt x="131565" y="2187758"/>
                    <a:pt x="215291" y="2406235"/>
                  </a:cubicBezTo>
                  <a:cubicBezTo>
                    <a:pt x="299017" y="2624711"/>
                    <a:pt x="377184" y="2852254"/>
                    <a:pt x="368928" y="3086079"/>
                  </a:cubicBezTo>
                  <a:cubicBezTo>
                    <a:pt x="362900" y="3256754"/>
                    <a:pt x="310997" y="3422120"/>
                    <a:pt x="283999" y="3590754"/>
                  </a:cubicBezTo>
                  <a:cubicBezTo>
                    <a:pt x="257000" y="3759387"/>
                    <a:pt x="257812" y="3942783"/>
                    <a:pt x="347642" y="4088027"/>
                  </a:cubicBezTo>
                  <a:cubicBezTo>
                    <a:pt x="440151" y="4237603"/>
                    <a:pt x="609029" y="4319614"/>
                    <a:pt x="771424" y="4387121"/>
                  </a:cubicBezTo>
                  <a:cubicBezTo>
                    <a:pt x="1053243" y="4504272"/>
                    <a:pt x="1351777" y="4602770"/>
                    <a:pt x="1656685" y="4589446"/>
                  </a:cubicBezTo>
                  <a:cubicBezTo>
                    <a:pt x="1961591" y="4576123"/>
                    <a:pt x="2275861" y="4431515"/>
                    <a:pt x="2421358" y="4163223"/>
                  </a:cubicBezTo>
                  <a:cubicBezTo>
                    <a:pt x="2655053" y="3732294"/>
                    <a:pt x="2388209" y="3172284"/>
                    <a:pt x="2571656" y="2717683"/>
                  </a:cubicBezTo>
                  <a:cubicBezTo>
                    <a:pt x="2665220" y="2485823"/>
                    <a:pt x="2862908" y="2315251"/>
                    <a:pt x="3015930" y="2117522"/>
                  </a:cubicBezTo>
                  <a:cubicBezTo>
                    <a:pt x="3383087" y="1643097"/>
                    <a:pt x="3539861" y="881930"/>
                    <a:pt x="3154043" y="370565"/>
                  </a:cubicBezTo>
                  <a:close/>
                </a:path>
              </a:pathLst>
            </a:custGeom>
            <a:solidFill>
              <a:srgbClr val="DBEDFD"/>
            </a:solidFill>
            <a:ln w="12700">
              <a:solidFill>
                <a:srgbClr val="000000"/>
              </a:solidFill>
            </a:ln>
          </p:spPr>
        </p:sp>
        <p:sp>
          <p:nvSpPr>
            <p:cNvPr id="7" name="Freeform 7"/>
            <p:cNvSpPr/>
            <p:nvPr/>
          </p:nvSpPr>
          <p:spPr>
            <a:xfrm>
              <a:off x="2106" y="-6"/>
              <a:ext cx="3362886" cy="4572006"/>
            </a:xfrm>
            <a:custGeom>
              <a:avLst/>
              <a:gdLst/>
              <a:ahLst/>
              <a:cxnLst/>
              <a:rect l="l" t="t" r="r" b="b"/>
              <a:pathLst>
                <a:path w="3362886" h="4572006">
                  <a:moveTo>
                    <a:pt x="3362886" y="4572006"/>
                  </a:moveTo>
                  <a:lnTo>
                    <a:pt x="0" y="4572006"/>
                  </a:lnTo>
                  <a:lnTo>
                    <a:pt x="0" y="0"/>
                  </a:lnTo>
                  <a:lnTo>
                    <a:pt x="3362886" y="0"/>
                  </a:lnTo>
                  <a:lnTo>
                    <a:pt x="3362886" y="4572006"/>
                  </a:lnTo>
                  <a:close/>
                </a:path>
              </a:pathLst>
            </a:custGeom>
            <a:blipFill>
              <a:blip r:embed="rId4"/>
              <a:stretch>
                <a:fillRect l="-48" r="-48"/>
              </a:stretch>
            </a:blipFill>
          </p:spPr>
        </p:sp>
      </p:grpSp>
      <p:sp>
        <p:nvSpPr>
          <p:cNvPr id="8" name="Freeform 8"/>
          <p:cNvSpPr/>
          <p:nvPr/>
        </p:nvSpPr>
        <p:spPr>
          <a:xfrm>
            <a:off x="-3312665" y="757538"/>
            <a:ext cx="14729082" cy="2154128"/>
          </a:xfrm>
          <a:custGeom>
            <a:avLst/>
            <a:gdLst/>
            <a:ahLst/>
            <a:cxnLst/>
            <a:rect l="l" t="t" r="r" b="b"/>
            <a:pathLst>
              <a:path w="14729082" h="2154128">
                <a:moveTo>
                  <a:pt x="0" y="0"/>
                </a:moveTo>
                <a:lnTo>
                  <a:pt x="14729082" y="0"/>
                </a:lnTo>
                <a:lnTo>
                  <a:pt x="14729082" y="2154128"/>
                </a:lnTo>
                <a:lnTo>
                  <a:pt x="0" y="2154128"/>
                </a:lnTo>
                <a:lnTo>
                  <a:pt x="0" y="0"/>
                </a:lnTo>
                <a:close/>
              </a:path>
            </a:pathLst>
          </a:custGeom>
          <a:blipFill>
            <a:blip r:embed="rId5"/>
            <a:stretch>
              <a:fillRect/>
            </a:stretch>
          </a:blipFill>
        </p:spPr>
      </p:sp>
      <p:grpSp>
        <p:nvGrpSpPr>
          <p:cNvPr id="9" name="Group 9"/>
          <p:cNvGrpSpPr/>
          <p:nvPr/>
        </p:nvGrpSpPr>
        <p:grpSpPr>
          <a:xfrm>
            <a:off x="-3312665" y="1022801"/>
            <a:ext cx="14470349" cy="1492763"/>
            <a:chOff x="0" y="0"/>
            <a:chExt cx="3939507" cy="406400"/>
          </a:xfrm>
        </p:grpSpPr>
        <p:sp>
          <p:nvSpPr>
            <p:cNvPr id="10" name="Freeform 10"/>
            <p:cNvSpPr/>
            <p:nvPr/>
          </p:nvSpPr>
          <p:spPr>
            <a:xfrm>
              <a:off x="0" y="0"/>
              <a:ext cx="3939507" cy="406400"/>
            </a:xfrm>
            <a:custGeom>
              <a:avLst/>
              <a:gdLst/>
              <a:ahLst/>
              <a:cxnLst/>
              <a:rect l="l" t="t" r="r" b="b"/>
              <a:pathLst>
                <a:path w="3939507" h="406400">
                  <a:moveTo>
                    <a:pt x="3736307" y="0"/>
                  </a:moveTo>
                  <a:cubicBezTo>
                    <a:pt x="3848531" y="0"/>
                    <a:pt x="3939507" y="90976"/>
                    <a:pt x="3939507" y="203200"/>
                  </a:cubicBezTo>
                  <a:cubicBezTo>
                    <a:pt x="3939507" y="315424"/>
                    <a:pt x="3848531" y="406400"/>
                    <a:pt x="3736307"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11" name="TextBox 11"/>
            <p:cNvSpPr txBox="1"/>
            <p:nvPr/>
          </p:nvSpPr>
          <p:spPr>
            <a:xfrm>
              <a:off x="0" y="-28575"/>
              <a:ext cx="3939507" cy="434975"/>
            </a:xfrm>
            <a:prstGeom prst="rect">
              <a:avLst/>
            </a:prstGeom>
          </p:spPr>
          <p:txBody>
            <a:bodyPr lIns="50800" tIns="50800" rIns="50800" bIns="50800" rtlCol="0" anchor="ctr"/>
            <a:lstStyle/>
            <a:p>
              <a:pPr algn="ctr">
                <a:lnSpc>
                  <a:spcPts val="1885"/>
                </a:lnSpc>
              </a:pPr>
              <a:endParaRPr/>
            </a:p>
          </p:txBody>
        </p:sp>
      </p:grpSp>
      <p:sp>
        <p:nvSpPr>
          <p:cNvPr id="12" name="Freeform 12"/>
          <p:cNvSpPr/>
          <p:nvPr/>
        </p:nvSpPr>
        <p:spPr>
          <a:xfrm>
            <a:off x="2688018" y="6267450"/>
            <a:ext cx="1031251" cy="1625181"/>
          </a:xfrm>
          <a:custGeom>
            <a:avLst/>
            <a:gdLst/>
            <a:ahLst/>
            <a:cxnLst/>
            <a:rect l="l" t="t" r="r" b="b"/>
            <a:pathLst>
              <a:path w="1031251" h="1625181">
                <a:moveTo>
                  <a:pt x="0" y="0"/>
                </a:moveTo>
                <a:lnTo>
                  <a:pt x="1031252" y="0"/>
                </a:lnTo>
                <a:lnTo>
                  <a:pt x="1031252" y="1625181"/>
                </a:lnTo>
                <a:lnTo>
                  <a:pt x="0" y="16251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TextBox 13"/>
          <p:cNvSpPr txBox="1"/>
          <p:nvPr/>
        </p:nvSpPr>
        <p:spPr>
          <a:xfrm>
            <a:off x="1130444" y="1350479"/>
            <a:ext cx="8574798" cy="1047736"/>
          </a:xfrm>
          <a:prstGeom prst="rect">
            <a:avLst/>
          </a:prstGeom>
        </p:spPr>
        <p:txBody>
          <a:bodyPr lIns="0" tIns="0" rIns="0" bIns="0" rtlCol="0" anchor="t">
            <a:spAutoFit/>
          </a:bodyPr>
          <a:lstStyle/>
          <a:p>
            <a:pPr>
              <a:lnSpc>
                <a:spcPts val="8024"/>
              </a:lnSpc>
            </a:pPr>
            <a:r>
              <a:rPr lang="en-US" sz="7499">
                <a:solidFill>
                  <a:srgbClr val="5A798F"/>
                </a:solidFill>
                <a:latin typeface="Kenao Sans Serif"/>
              </a:rPr>
              <a:t>        Tantrums</a:t>
            </a:r>
          </a:p>
        </p:txBody>
      </p:sp>
      <p:sp>
        <p:nvSpPr>
          <p:cNvPr id="14" name="TextBox 14"/>
          <p:cNvSpPr txBox="1"/>
          <p:nvPr/>
        </p:nvSpPr>
        <p:spPr>
          <a:xfrm>
            <a:off x="4303866" y="3439877"/>
            <a:ext cx="12532075" cy="3970671"/>
          </a:xfrm>
          <a:prstGeom prst="rect">
            <a:avLst/>
          </a:prstGeom>
        </p:spPr>
        <p:txBody>
          <a:bodyPr lIns="0" tIns="0" rIns="0" bIns="0" rtlCol="0" anchor="t">
            <a:spAutoFit/>
          </a:bodyPr>
          <a:lstStyle/>
          <a:p>
            <a:pPr>
              <a:lnSpc>
                <a:spcPts val="6369"/>
              </a:lnSpc>
              <a:spcBef>
                <a:spcPct val="0"/>
              </a:spcBef>
            </a:pPr>
            <a:r>
              <a:rPr lang="en-US" sz="4549">
                <a:solidFill>
                  <a:srgbClr val="5A798F"/>
                </a:solidFill>
                <a:latin typeface="Canva Sans"/>
              </a:rPr>
              <a:t>Tantrums and acting out are often a normal part of child development. </a:t>
            </a:r>
          </a:p>
          <a:p>
            <a:pPr>
              <a:lnSpc>
                <a:spcPts val="6369"/>
              </a:lnSpc>
              <a:spcBef>
                <a:spcPct val="0"/>
              </a:spcBef>
            </a:pPr>
            <a:endParaRPr lang="en-US" sz="4549">
              <a:solidFill>
                <a:srgbClr val="5A798F"/>
              </a:solidFill>
              <a:latin typeface="Canva Sans"/>
            </a:endParaRPr>
          </a:p>
          <a:p>
            <a:pPr>
              <a:lnSpc>
                <a:spcPts val="6369"/>
              </a:lnSpc>
              <a:spcBef>
                <a:spcPct val="0"/>
              </a:spcBef>
            </a:pPr>
            <a:endParaRPr lang="en-US" sz="4549">
              <a:solidFill>
                <a:srgbClr val="5A798F"/>
              </a:solidFill>
              <a:latin typeface="Canva Sans"/>
            </a:endParaRPr>
          </a:p>
          <a:p>
            <a:pPr>
              <a:lnSpc>
                <a:spcPts val="6369"/>
              </a:lnSpc>
              <a:spcBef>
                <a:spcPct val="0"/>
              </a:spcBef>
            </a:pPr>
            <a:r>
              <a:rPr lang="en-US" sz="4549">
                <a:solidFill>
                  <a:srgbClr val="5A798F"/>
                </a:solidFill>
                <a:latin typeface="Canva Sans"/>
              </a:rPr>
              <a:t>Tantrums are often  a “learned behavior” </a:t>
            </a:r>
          </a:p>
        </p:txBody>
      </p:sp>
      <p:sp>
        <p:nvSpPr>
          <p:cNvPr id="15" name="Freeform 15"/>
          <p:cNvSpPr/>
          <p:nvPr/>
        </p:nvSpPr>
        <p:spPr>
          <a:xfrm>
            <a:off x="2688018" y="3518319"/>
            <a:ext cx="1031251" cy="1625181"/>
          </a:xfrm>
          <a:custGeom>
            <a:avLst/>
            <a:gdLst/>
            <a:ahLst/>
            <a:cxnLst/>
            <a:rect l="l" t="t" r="r" b="b"/>
            <a:pathLst>
              <a:path w="1031251" h="1625181">
                <a:moveTo>
                  <a:pt x="0" y="0"/>
                </a:moveTo>
                <a:lnTo>
                  <a:pt x="1031252" y="0"/>
                </a:lnTo>
                <a:lnTo>
                  <a:pt x="1031252" y="1625181"/>
                </a:lnTo>
                <a:lnTo>
                  <a:pt x="0" y="16251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DF7F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3539305" y="-5317632"/>
            <a:ext cx="14092745" cy="9902503"/>
            <a:chOff x="0" y="0"/>
            <a:chExt cx="4572000" cy="3212592"/>
          </a:xfrm>
        </p:grpSpPr>
        <p:sp>
          <p:nvSpPr>
            <p:cNvPr id="3" name="Freeform 3"/>
            <p:cNvSpPr/>
            <p:nvPr/>
          </p:nvSpPr>
          <p:spPr>
            <a:xfrm>
              <a:off x="-40875" y="-15335"/>
              <a:ext cx="4793771" cy="3267781"/>
            </a:xfrm>
            <a:custGeom>
              <a:avLst/>
              <a:gdLst/>
              <a:ahLst/>
              <a:cxnLst/>
              <a:rect l="l" t="t" r="r" b="b"/>
              <a:pathLst>
                <a:path w="4793771" h="3267781">
                  <a:moveTo>
                    <a:pt x="3758476" y="2388987"/>
                  </a:moveTo>
                  <a:cubicBezTo>
                    <a:pt x="3777145" y="2379652"/>
                    <a:pt x="3795601" y="2369892"/>
                    <a:pt x="3813797" y="2359622"/>
                  </a:cubicBezTo>
                  <a:cubicBezTo>
                    <a:pt x="4346006" y="2059225"/>
                    <a:pt x="4793771" y="1415561"/>
                    <a:pt x="4539726" y="792606"/>
                  </a:cubicBezTo>
                  <a:cubicBezTo>
                    <a:pt x="4416115" y="489497"/>
                    <a:pt x="4124250" y="253294"/>
                    <a:pt x="3798022" y="226479"/>
                  </a:cubicBezTo>
                  <a:cubicBezTo>
                    <a:pt x="3416210" y="195095"/>
                    <a:pt x="3057000" y="433700"/>
                    <a:pt x="2673902" y="434869"/>
                  </a:cubicBezTo>
                  <a:cubicBezTo>
                    <a:pt x="2150947" y="436467"/>
                    <a:pt x="1697967" y="0"/>
                    <a:pt x="1175295" y="17260"/>
                  </a:cubicBezTo>
                  <a:cubicBezTo>
                    <a:pt x="926093" y="25490"/>
                    <a:pt x="686885" y="141037"/>
                    <a:pt x="505621" y="312257"/>
                  </a:cubicBezTo>
                  <a:cubicBezTo>
                    <a:pt x="324357" y="483477"/>
                    <a:pt x="198176" y="707277"/>
                    <a:pt x="117968" y="943375"/>
                  </a:cubicBezTo>
                  <a:cubicBezTo>
                    <a:pt x="33113" y="1193148"/>
                    <a:pt x="0" y="1477082"/>
                    <a:pt x="114600" y="1714681"/>
                  </a:cubicBezTo>
                  <a:cubicBezTo>
                    <a:pt x="225927" y="1945498"/>
                    <a:pt x="455959" y="2093480"/>
                    <a:pt x="684103" y="2210167"/>
                  </a:cubicBezTo>
                  <a:cubicBezTo>
                    <a:pt x="912247" y="2326854"/>
                    <a:pt x="1155656" y="2428529"/>
                    <a:pt x="1335979" y="2610604"/>
                  </a:cubicBezTo>
                  <a:cubicBezTo>
                    <a:pt x="1526733" y="2803211"/>
                    <a:pt x="1646549" y="3083819"/>
                    <a:pt x="1897397" y="3186566"/>
                  </a:cubicBezTo>
                  <a:cubicBezTo>
                    <a:pt x="2095678" y="3267781"/>
                    <a:pt x="2326648" y="3211079"/>
                    <a:pt x="2512645" y="3104699"/>
                  </a:cubicBezTo>
                  <a:cubicBezTo>
                    <a:pt x="2698634" y="2998322"/>
                    <a:pt x="2853882" y="2846534"/>
                    <a:pt x="3026221" y="2719221"/>
                  </a:cubicBezTo>
                  <a:cubicBezTo>
                    <a:pt x="3243833" y="2558464"/>
                    <a:pt x="3518795" y="2508816"/>
                    <a:pt x="3758476" y="2388987"/>
                  </a:cubicBezTo>
                  <a:close/>
                </a:path>
              </a:pathLst>
            </a:custGeom>
            <a:solidFill>
              <a:srgbClr val="DBEDFD"/>
            </a:solidFill>
            <a:ln w="12700">
              <a:solidFill>
                <a:srgbClr val="000000"/>
              </a:solidFill>
            </a:ln>
          </p:spPr>
        </p:sp>
        <p:sp>
          <p:nvSpPr>
            <p:cNvPr id="4" name="Freeform 4"/>
            <p:cNvSpPr/>
            <p:nvPr/>
          </p:nvSpPr>
          <p:spPr>
            <a:xfrm>
              <a:off x="0" y="0"/>
              <a:ext cx="4572000" cy="3212592"/>
            </a:xfrm>
            <a:custGeom>
              <a:avLst/>
              <a:gdLst/>
              <a:ahLst/>
              <a:cxnLst/>
              <a:rect l="l" t="t" r="r" b="b"/>
              <a:pathLst>
                <a:path w="4572000" h="3212592">
                  <a:moveTo>
                    <a:pt x="4572000" y="3212592"/>
                  </a:moveTo>
                  <a:lnTo>
                    <a:pt x="0" y="3212592"/>
                  </a:lnTo>
                  <a:lnTo>
                    <a:pt x="0" y="0"/>
                  </a:lnTo>
                  <a:lnTo>
                    <a:pt x="4572000" y="0"/>
                  </a:lnTo>
                  <a:lnTo>
                    <a:pt x="4572000" y="3212592"/>
                  </a:lnTo>
                  <a:close/>
                </a:path>
              </a:pathLst>
            </a:custGeom>
            <a:blipFill>
              <a:blip r:embed="rId3"/>
              <a:stretch>
                <a:fillRect l="-11" r="-11"/>
              </a:stretch>
            </a:blipFill>
          </p:spPr>
        </p:sp>
      </p:grpSp>
      <p:grpSp>
        <p:nvGrpSpPr>
          <p:cNvPr id="5" name="Group 5"/>
          <p:cNvGrpSpPr>
            <a:grpSpLocks noChangeAspect="1"/>
          </p:cNvGrpSpPr>
          <p:nvPr/>
        </p:nvGrpSpPr>
        <p:grpSpPr>
          <a:xfrm rot="-3490952">
            <a:off x="-2506889" y="5777821"/>
            <a:ext cx="6118046" cy="8312563"/>
            <a:chOff x="0" y="0"/>
            <a:chExt cx="3364992" cy="4572000"/>
          </a:xfrm>
        </p:grpSpPr>
        <p:sp>
          <p:nvSpPr>
            <p:cNvPr id="6" name="Freeform 6"/>
            <p:cNvSpPr/>
            <p:nvPr/>
          </p:nvSpPr>
          <p:spPr>
            <a:xfrm>
              <a:off x="-14430" y="-18654"/>
              <a:ext cx="3539861" cy="4602770"/>
            </a:xfrm>
            <a:custGeom>
              <a:avLst/>
              <a:gdLst/>
              <a:ahLst/>
              <a:cxnLst/>
              <a:rect l="l" t="t" r="r" b="b"/>
              <a:pathLst>
                <a:path w="3539861" h="4602770">
                  <a:moveTo>
                    <a:pt x="3154043" y="370565"/>
                  </a:moveTo>
                  <a:cubicBezTo>
                    <a:pt x="3149740" y="364861"/>
                    <a:pt x="3145370" y="359189"/>
                    <a:pt x="3140931" y="353551"/>
                  </a:cubicBezTo>
                  <a:cubicBezTo>
                    <a:pt x="3082392" y="279158"/>
                    <a:pt x="3014204" y="214094"/>
                    <a:pt x="2936275" y="160224"/>
                  </a:cubicBezTo>
                  <a:cubicBezTo>
                    <a:pt x="2823060" y="81962"/>
                    <a:pt x="2687194" y="34683"/>
                    <a:pt x="2550433" y="22062"/>
                  </a:cubicBezTo>
                  <a:cubicBezTo>
                    <a:pt x="2311401" y="0"/>
                    <a:pt x="2064469" y="85852"/>
                    <a:pt x="1890673" y="251441"/>
                  </a:cubicBezTo>
                  <a:cubicBezTo>
                    <a:pt x="1723562" y="410662"/>
                    <a:pt x="1622575" y="637131"/>
                    <a:pt x="1430598" y="765279"/>
                  </a:cubicBezTo>
                  <a:cubicBezTo>
                    <a:pt x="1083906" y="996705"/>
                    <a:pt x="563193" y="830427"/>
                    <a:pt x="243218" y="1097579"/>
                  </a:cubicBezTo>
                  <a:cubicBezTo>
                    <a:pt x="63620" y="1247529"/>
                    <a:pt x="0" y="1501521"/>
                    <a:pt x="20102" y="1734627"/>
                  </a:cubicBezTo>
                  <a:cubicBezTo>
                    <a:pt x="40205" y="1967733"/>
                    <a:pt x="131565" y="2187758"/>
                    <a:pt x="215291" y="2406235"/>
                  </a:cubicBezTo>
                  <a:cubicBezTo>
                    <a:pt x="299017" y="2624711"/>
                    <a:pt x="377184" y="2852254"/>
                    <a:pt x="368928" y="3086079"/>
                  </a:cubicBezTo>
                  <a:cubicBezTo>
                    <a:pt x="362900" y="3256754"/>
                    <a:pt x="310997" y="3422120"/>
                    <a:pt x="283999" y="3590754"/>
                  </a:cubicBezTo>
                  <a:cubicBezTo>
                    <a:pt x="257000" y="3759387"/>
                    <a:pt x="257812" y="3942783"/>
                    <a:pt x="347642" y="4088027"/>
                  </a:cubicBezTo>
                  <a:cubicBezTo>
                    <a:pt x="440151" y="4237603"/>
                    <a:pt x="609029" y="4319614"/>
                    <a:pt x="771424" y="4387121"/>
                  </a:cubicBezTo>
                  <a:cubicBezTo>
                    <a:pt x="1053243" y="4504272"/>
                    <a:pt x="1351777" y="4602770"/>
                    <a:pt x="1656685" y="4589446"/>
                  </a:cubicBezTo>
                  <a:cubicBezTo>
                    <a:pt x="1961591" y="4576123"/>
                    <a:pt x="2275861" y="4431515"/>
                    <a:pt x="2421358" y="4163223"/>
                  </a:cubicBezTo>
                  <a:cubicBezTo>
                    <a:pt x="2655053" y="3732294"/>
                    <a:pt x="2388209" y="3172284"/>
                    <a:pt x="2571656" y="2717683"/>
                  </a:cubicBezTo>
                  <a:cubicBezTo>
                    <a:pt x="2665220" y="2485823"/>
                    <a:pt x="2862908" y="2315251"/>
                    <a:pt x="3015930" y="2117522"/>
                  </a:cubicBezTo>
                  <a:cubicBezTo>
                    <a:pt x="3383087" y="1643097"/>
                    <a:pt x="3539861" y="881930"/>
                    <a:pt x="3154043" y="370565"/>
                  </a:cubicBezTo>
                  <a:close/>
                </a:path>
              </a:pathLst>
            </a:custGeom>
            <a:solidFill>
              <a:srgbClr val="DBEDFD"/>
            </a:solidFill>
            <a:ln w="12700">
              <a:solidFill>
                <a:srgbClr val="000000"/>
              </a:solidFill>
            </a:ln>
          </p:spPr>
        </p:sp>
        <p:sp>
          <p:nvSpPr>
            <p:cNvPr id="7" name="Freeform 7"/>
            <p:cNvSpPr/>
            <p:nvPr/>
          </p:nvSpPr>
          <p:spPr>
            <a:xfrm>
              <a:off x="2106" y="-6"/>
              <a:ext cx="3362886" cy="4572006"/>
            </a:xfrm>
            <a:custGeom>
              <a:avLst/>
              <a:gdLst/>
              <a:ahLst/>
              <a:cxnLst/>
              <a:rect l="l" t="t" r="r" b="b"/>
              <a:pathLst>
                <a:path w="3362886" h="4572006">
                  <a:moveTo>
                    <a:pt x="3362886" y="4572006"/>
                  </a:moveTo>
                  <a:lnTo>
                    <a:pt x="0" y="4572006"/>
                  </a:lnTo>
                  <a:lnTo>
                    <a:pt x="0" y="0"/>
                  </a:lnTo>
                  <a:lnTo>
                    <a:pt x="3362886" y="0"/>
                  </a:lnTo>
                  <a:lnTo>
                    <a:pt x="3362886" y="4572006"/>
                  </a:lnTo>
                  <a:close/>
                </a:path>
              </a:pathLst>
            </a:custGeom>
            <a:blipFill>
              <a:blip r:embed="rId4"/>
              <a:stretch>
                <a:fillRect l="-48" r="-48"/>
              </a:stretch>
            </a:blipFill>
          </p:spPr>
        </p:sp>
      </p:grpSp>
      <p:sp>
        <p:nvSpPr>
          <p:cNvPr id="8" name="Freeform 8"/>
          <p:cNvSpPr/>
          <p:nvPr/>
        </p:nvSpPr>
        <p:spPr>
          <a:xfrm>
            <a:off x="-3312665" y="757538"/>
            <a:ext cx="14729082" cy="2154128"/>
          </a:xfrm>
          <a:custGeom>
            <a:avLst/>
            <a:gdLst/>
            <a:ahLst/>
            <a:cxnLst/>
            <a:rect l="l" t="t" r="r" b="b"/>
            <a:pathLst>
              <a:path w="14729082" h="2154128">
                <a:moveTo>
                  <a:pt x="0" y="0"/>
                </a:moveTo>
                <a:lnTo>
                  <a:pt x="14729082" y="0"/>
                </a:lnTo>
                <a:lnTo>
                  <a:pt x="14729082" y="2154128"/>
                </a:lnTo>
                <a:lnTo>
                  <a:pt x="0" y="2154128"/>
                </a:lnTo>
                <a:lnTo>
                  <a:pt x="0" y="0"/>
                </a:lnTo>
                <a:close/>
              </a:path>
            </a:pathLst>
          </a:custGeom>
          <a:blipFill>
            <a:blip r:embed="rId5"/>
            <a:stretch>
              <a:fillRect/>
            </a:stretch>
          </a:blipFill>
        </p:spPr>
      </p:sp>
      <p:grpSp>
        <p:nvGrpSpPr>
          <p:cNvPr id="9" name="Group 9"/>
          <p:cNvGrpSpPr/>
          <p:nvPr/>
        </p:nvGrpSpPr>
        <p:grpSpPr>
          <a:xfrm>
            <a:off x="-3312665" y="1022801"/>
            <a:ext cx="14470349" cy="1492763"/>
            <a:chOff x="0" y="0"/>
            <a:chExt cx="3939507" cy="406400"/>
          </a:xfrm>
        </p:grpSpPr>
        <p:sp>
          <p:nvSpPr>
            <p:cNvPr id="10" name="Freeform 10"/>
            <p:cNvSpPr/>
            <p:nvPr/>
          </p:nvSpPr>
          <p:spPr>
            <a:xfrm>
              <a:off x="0" y="0"/>
              <a:ext cx="3939507" cy="406400"/>
            </a:xfrm>
            <a:custGeom>
              <a:avLst/>
              <a:gdLst/>
              <a:ahLst/>
              <a:cxnLst/>
              <a:rect l="l" t="t" r="r" b="b"/>
              <a:pathLst>
                <a:path w="3939507" h="406400">
                  <a:moveTo>
                    <a:pt x="3736307" y="0"/>
                  </a:moveTo>
                  <a:cubicBezTo>
                    <a:pt x="3848531" y="0"/>
                    <a:pt x="3939507" y="90976"/>
                    <a:pt x="3939507" y="203200"/>
                  </a:cubicBezTo>
                  <a:cubicBezTo>
                    <a:pt x="3939507" y="315424"/>
                    <a:pt x="3848531" y="406400"/>
                    <a:pt x="3736307"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11" name="TextBox 11"/>
            <p:cNvSpPr txBox="1"/>
            <p:nvPr/>
          </p:nvSpPr>
          <p:spPr>
            <a:xfrm>
              <a:off x="0" y="-28575"/>
              <a:ext cx="3939507" cy="434975"/>
            </a:xfrm>
            <a:prstGeom prst="rect">
              <a:avLst/>
            </a:prstGeom>
          </p:spPr>
          <p:txBody>
            <a:bodyPr lIns="50800" tIns="50800" rIns="50800" bIns="50800" rtlCol="0" anchor="ctr"/>
            <a:lstStyle/>
            <a:p>
              <a:pPr algn="ctr">
                <a:lnSpc>
                  <a:spcPts val="1885"/>
                </a:lnSpc>
              </a:pPr>
              <a:endParaRPr/>
            </a:p>
          </p:txBody>
        </p:sp>
      </p:grpSp>
      <p:sp>
        <p:nvSpPr>
          <p:cNvPr id="12" name="Freeform 12"/>
          <p:cNvSpPr/>
          <p:nvPr/>
        </p:nvSpPr>
        <p:spPr>
          <a:xfrm>
            <a:off x="15334518" y="6091475"/>
            <a:ext cx="2535451" cy="4249737"/>
          </a:xfrm>
          <a:custGeom>
            <a:avLst/>
            <a:gdLst/>
            <a:ahLst/>
            <a:cxnLst/>
            <a:rect l="l" t="t" r="r" b="b"/>
            <a:pathLst>
              <a:path w="2535451" h="4249737">
                <a:moveTo>
                  <a:pt x="0" y="0"/>
                </a:moveTo>
                <a:lnTo>
                  <a:pt x="2535451" y="0"/>
                </a:lnTo>
                <a:lnTo>
                  <a:pt x="2535451" y="4249737"/>
                </a:lnTo>
                <a:lnTo>
                  <a:pt x="0" y="42497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TextBox 13"/>
          <p:cNvSpPr txBox="1"/>
          <p:nvPr/>
        </p:nvSpPr>
        <p:spPr>
          <a:xfrm>
            <a:off x="322686" y="1403873"/>
            <a:ext cx="9810193" cy="787768"/>
          </a:xfrm>
          <a:prstGeom prst="rect">
            <a:avLst/>
          </a:prstGeom>
        </p:spPr>
        <p:txBody>
          <a:bodyPr lIns="0" tIns="0" rIns="0" bIns="0" rtlCol="0" anchor="t">
            <a:spAutoFit/>
          </a:bodyPr>
          <a:lstStyle/>
          <a:p>
            <a:pPr>
              <a:lnSpc>
                <a:spcPts val="5991"/>
              </a:lnSpc>
            </a:pPr>
            <a:r>
              <a:rPr lang="en-US" sz="5599">
                <a:solidFill>
                  <a:srgbClr val="5A798F"/>
                </a:solidFill>
                <a:latin typeface="Kenao Sans Serif"/>
              </a:rPr>
              <a:t> When to get professional help</a:t>
            </a:r>
          </a:p>
        </p:txBody>
      </p:sp>
      <p:sp>
        <p:nvSpPr>
          <p:cNvPr id="14" name="Freeform 14"/>
          <p:cNvSpPr/>
          <p:nvPr/>
        </p:nvSpPr>
        <p:spPr>
          <a:xfrm>
            <a:off x="2633575" y="3243394"/>
            <a:ext cx="528692" cy="528692"/>
          </a:xfrm>
          <a:custGeom>
            <a:avLst/>
            <a:gdLst/>
            <a:ahLst/>
            <a:cxnLst/>
            <a:rect l="l" t="t" r="r" b="b"/>
            <a:pathLst>
              <a:path w="528692" h="528692">
                <a:moveTo>
                  <a:pt x="0" y="0"/>
                </a:moveTo>
                <a:lnTo>
                  <a:pt x="528692" y="0"/>
                </a:lnTo>
                <a:lnTo>
                  <a:pt x="528692" y="528692"/>
                </a:lnTo>
                <a:lnTo>
                  <a:pt x="0" y="5286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TextBox 15"/>
          <p:cNvSpPr txBox="1"/>
          <p:nvPr/>
        </p:nvSpPr>
        <p:spPr>
          <a:xfrm>
            <a:off x="3600482" y="2919544"/>
            <a:ext cx="11375001" cy="6074410"/>
          </a:xfrm>
          <a:prstGeom prst="rect">
            <a:avLst/>
          </a:prstGeom>
        </p:spPr>
        <p:txBody>
          <a:bodyPr lIns="0" tIns="0" rIns="0" bIns="0" rtlCol="0" anchor="t">
            <a:spAutoFit/>
          </a:bodyPr>
          <a:lstStyle/>
          <a:p>
            <a:pPr>
              <a:lnSpc>
                <a:spcPts val="8119"/>
              </a:lnSpc>
            </a:pPr>
            <a:r>
              <a:rPr lang="en-US" sz="3999" spc="99">
                <a:solidFill>
                  <a:srgbClr val="5A798F"/>
                </a:solidFill>
                <a:latin typeface="Canva Sans"/>
              </a:rPr>
              <a:t>When behavior interferes with child's ability to make or keep friends</a:t>
            </a:r>
          </a:p>
          <a:p>
            <a:pPr>
              <a:lnSpc>
                <a:spcPts val="8119"/>
              </a:lnSpc>
            </a:pPr>
            <a:r>
              <a:rPr lang="en-US" sz="3999" spc="99">
                <a:solidFill>
                  <a:srgbClr val="5A798F"/>
                </a:solidFill>
                <a:latin typeface="Canva Sans"/>
              </a:rPr>
              <a:t>When behavior is causing difficulties in school</a:t>
            </a:r>
          </a:p>
          <a:p>
            <a:pPr>
              <a:lnSpc>
                <a:spcPts val="8119"/>
              </a:lnSpc>
            </a:pPr>
            <a:r>
              <a:rPr lang="en-US" sz="3999" spc="99">
                <a:solidFill>
                  <a:srgbClr val="5A798F"/>
                </a:solidFill>
                <a:latin typeface="Canva Sans"/>
              </a:rPr>
              <a:t>When behavior is dangerous to self or others</a:t>
            </a:r>
          </a:p>
        </p:txBody>
      </p:sp>
      <p:sp>
        <p:nvSpPr>
          <p:cNvPr id="16" name="Freeform 16"/>
          <p:cNvSpPr/>
          <p:nvPr/>
        </p:nvSpPr>
        <p:spPr>
          <a:xfrm>
            <a:off x="2633575" y="5331661"/>
            <a:ext cx="528692" cy="528692"/>
          </a:xfrm>
          <a:custGeom>
            <a:avLst/>
            <a:gdLst/>
            <a:ahLst/>
            <a:cxnLst/>
            <a:rect l="l" t="t" r="r" b="b"/>
            <a:pathLst>
              <a:path w="528692" h="528692">
                <a:moveTo>
                  <a:pt x="0" y="0"/>
                </a:moveTo>
                <a:lnTo>
                  <a:pt x="528692" y="0"/>
                </a:lnTo>
                <a:lnTo>
                  <a:pt x="528692" y="528692"/>
                </a:lnTo>
                <a:lnTo>
                  <a:pt x="0" y="5286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a:off x="2633575" y="7422453"/>
            <a:ext cx="528692" cy="528692"/>
          </a:xfrm>
          <a:custGeom>
            <a:avLst/>
            <a:gdLst/>
            <a:ahLst/>
            <a:cxnLst/>
            <a:rect l="l" t="t" r="r" b="b"/>
            <a:pathLst>
              <a:path w="528692" h="528692">
                <a:moveTo>
                  <a:pt x="0" y="0"/>
                </a:moveTo>
                <a:lnTo>
                  <a:pt x="528692" y="0"/>
                </a:lnTo>
                <a:lnTo>
                  <a:pt x="528692" y="528692"/>
                </a:lnTo>
                <a:lnTo>
                  <a:pt x="0" y="5286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DF7F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3539305" y="-5317632"/>
            <a:ext cx="14092745" cy="9902503"/>
            <a:chOff x="0" y="0"/>
            <a:chExt cx="4572000" cy="3212592"/>
          </a:xfrm>
        </p:grpSpPr>
        <p:sp>
          <p:nvSpPr>
            <p:cNvPr id="3" name="Freeform 3"/>
            <p:cNvSpPr/>
            <p:nvPr/>
          </p:nvSpPr>
          <p:spPr>
            <a:xfrm>
              <a:off x="-40875" y="-15335"/>
              <a:ext cx="4793771" cy="3267781"/>
            </a:xfrm>
            <a:custGeom>
              <a:avLst/>
              <a:gdLst/>
              <a:ahLst/>
              <a:cxnLst/>
              <a:rect l="l" t="t" r="r" b="b"/>
              <a:pathLst>
                <a:path w="4793771" h="3267781">
                  <a:moveTo>
                    <a:pt x="3758476" y="2388987"/>
                  </a:moveTo>
                  <a:cubicBezTo>
                    <a:pt x="3777145" y="2379652"/>
                    <a:pt x="3795601" y="2369892"/>
                    <a:pt x="3813797" y="2359622"/>
                  </a:cubicBezTo>
                  <a:cubicBezTo>
                    <a:pt x="4346006" y="2059225"/>
                    <a:pt x="4793771" y="1415561"/>
                    <a:pt x="4539726" y="792606"/>
                  </a:cubicBezTo>
                  <a:cubicBezTo>
                    <a:pt x="4416115" y="489497"/>
                    <a:pt x="4124250" y="253294"/>
                    <a:pt x="3798022" y="226479"/>
                  </a:cubicBezTo>
                  <a:cubicBezTo>
                    <a:pt x="3416210" y="195095"/>
                    <a:pt x="3057000" y="433700"/>
                    <a:pt x="2673902" y="434869"/>
                  </a:cubicBezTo>
                  <a:cubicBezTo>
                    <a:pt x="2150947" y="436467"/>
                    <a:pt x="1697967" y="0"/>
                    <a:pt x="1175295" y="17260"/>
                  </a:cubicBezTo>
                  <a:cubicBezTo>
                    <a:pt x="926093" y="25490"/>
                    <a:pt x="686885" y="141037"/>
                    <a:pt x="505621" y="312257"/>
                  </a:cubicBezTo>
                  <a:cubicBezTo>
                    <a:pt x="324357" y="483477"/>
                    <a:pt x="198176" y="707277"/>
                    <a:pt x="117968" y="943375"/>
                  </a:cubicBezTo>
                  <a:cubicBezTo>
                    <a:pt x="33113" y="1193148"/>
                    <a:pt x="0" y="1477082"/>
                    <a:pt x="114600" y="1714681"/>
                  </a:cubicBezTo>
                  <a:cubicBezTo>
                    <a:pt x="225927" y="1945498"/>
                    <a:pt x="455959" y="2093480"/>
                    <a:pt x="684103" y="2210167"/>
                  </a:cubicBezTo>
                  <a:cubicBezTo>
                    <a:pt x="912247" y="2326854"/>
                    <a:pt x="1155656" y="2428529"/>
                    <a:pt x="1335979" y="2610604"/>
                  </a:cubicBezTo>
                  <a:cubicBezTo>
                    <a:pt x="1526733" y="2803211"/>
                    <a:pt x="1646549" y="3083819"/>
                    <a:pt x="1897397" y="3186566"/>
                  </a:cubicBezTo>
                  <a:cubicBezTo>
                    <a:pt x="2095678" y="3267781"/>
                    <a:pt x="2326648" y="3211079"/>
                    <a:pt x="2512645" y="3104699"/>
                  </a:cubicBezTo>
                  <a:cubicBezTo>
                    <a:pt x="2698634" y="2998322"/>
                    <a:pt x="2853882" y="2846534"/>
                    <a:pt x="3026221" y="2719221"/>
                  </a:cubicBezTo>
                  <a:cubicBezTo>
                    <a:pt x="3243833" y="2558464"/>
                    <a:pt x="3518795" y="2508816"/>
                    <a:pt x="3758476" y="2388987"/>
                  </a:cubicBezTo>
                  <a:close/>
                </a:path>
              </a:pathLst>
            </a:custGeom>
            <a:solidFill>
              <a:srgbClr val="DBEDFD"/>
            </a:solidFill>
            <a:ln w="12700">
              <a:solidFill>
                <a:srgbClr val="000000"/>
              </a:solidFill>
            </a:ln>
          </p:spPr>
        </p:sp>
        <p:sp>
          <p:nvSpPr>
            <p:cNvPr id="4" name="Freeform 4"/>
            <p:cNvSpPr/>
            <p:nvPr/>
          </p:nvSpPr>
          <p:spPr>
            <a:xfrm>
              <a:off x="0" y="0"/>
              <a:ext cx="4572000" cy="3212592"/>
            </a:xfrm>
            <a:custGeom>
              <a:avLst/>
              <a:gdLst/>
              <a:ahLst/>
              <a:cxnLst/>
              <a:rect l="l" t="t" r="r" b="b"/>
              <a:pathLst>
                <a:path w="4572000" h="3212592">
                  <a:moveTo>
                    <a:pt x="4572000" y="3212592"/>
                  </a:moveTo>
                  <a:lnTo>
                    <a:pt x="0" y="3212592"/>
                  </a:lnTo>
                  <a:lnTo>
                    <a:pt x="0" y="0"/>
                  </a:lnTo>
                  <a:lnTo>
                    <a:pt x="4572000" y="0"/>
                  </a:lnTo>
                  <a:lnTo>
                    <a:pt x="4572000" y="3212592"/>
                  </a:lnTo>
                  <a:close/>
                </a:path>
              </a:pathLst>
            </a:custGeom>
            <a:blipFill>
              <a:blip r:embed="rId3"/>
              <a:stretch>
                <a:fillRect l="-11" r="-11"/>
              </a:stretch>
            </a:blipFill>
          </p:spPr>
        </p:sp>
      </p:grpSp>
      <p:grpSp>
        <p:nvGrpSpPr>
          <p:cNvPr id="5" name="Group 5"/>
          <p:cNvGrpSpPr>
            <a:grpSpLocks noChangeAspect="1"/>
          </p:cNvGrpSpPr>
          <p:nvPr/>
        </p:nvGrpSpPr>
        <p:grpSpPr>
          <a:xfrm rot="-3490952">
            <a:off x="-2506889" y="5777821"/>
            <a:ext cx="6118046" cy="8312563"/>
            <a:chOff x="0" y="0"/>
            <a:chExt cx="3364992" cy="4572000"/>
          </a:xfrm>
        </p:grpSpPr>
        <p:sp>
          <p:nvSpPr>
            <p:cNvPr id="6" name="Freeform 6"/>
            <p:cNvSpPr/>
            <p:nvPr/>
          </p:nvSpPr>
          <p:spPr>
            <a:xfrm>
              <a:off x="-14430" y="-18654"/>
              <a:ext cx="3539861" cy="4602770"/>
            </a:xfrm>
            <a:custGeom>
              <a:avLst/>
              <a:gdLst/>
              <a:ahLst/>
              <a:cxnLst/>
              <a:rect l="l" t="t" r="r" b="b"/>
              <a:pathLst>
                <a:path w="3539861" h="4602770">
                  <a:moveTo>
                    <a:pt x="3154043" y="370565"/>
                  </a:moveTo>
                  <a:cubicBezTo>
                    <a:pt x="3149740" y="364861"/>
                    <a:pt x="3145370" y="359189"/>
                    <a:pt x="3140931" y="353551"/>
                  </a:cubicBezTo>
                  <a:cubicBezTo>
                    <a:pt x="3082392" y="279158"/>
                    <a:pt x="3014204" y="214094"/>
                    <a:pt x="2936275" y="160224"/>
                  </a:cubicBezTo>
                  <a:cubicBezTo>
                    <a:pt x="2823060" y="81962"/>
                    <a:pt x="2687194" y="34683"/>
                    <a:pt x="2550433" y="22062"/>
                  </a:cubicBezTo>
                  <a:cubicBezTo>
                    <a:pt x="2311401" y="0"/>
                    <a:pt x="2064469" y="85852"/>
                    <a:pt x="1890673" y="251441"/>
                  </a:cubicBezTo>
                  <a:cubicBezTo>
                    <a:pt x="1723562" y="410662"/>
                    <a:pt x="1622575" y="637131"/>
                    <a:pt x="1430598" y="765279"/>
                  </a:cubicBezTo>
                  <a:cubicBezTo>
                    <a:pt x="1083906" y="996705"/>
                    <a:pt x="563193" y="830427"/>
                    <a:pt x="243218" y="1097579"/>
                  </a:cubicBezTo>
                  <a:cubicBezTo>
                    <a:pt x="63620" y="1247529"/>
                    <a:pt x="0" y="1501521"/>
                    <a:pt x="20102" y="1734627"/>
                  </a:cubicBezTo>
                  <a:cubicBezTo>
                    <a:pt x="40205" y="1967733"/>
                    <a:pt x="131565" y="2187758"/>
                    <a:pt x="215291" y="2406235"/>
                  </a:cubicBezTo>
                  <a:cubicBezTo>
                    <a:pt x="299017" y="2624711"/>
                    <a:pt x="377184" y="2852254"/>
                    <a:pt x="368928" y="3086079"/>
                  </a:cubicBezTo>
                  <a:cubicBezTo>
                    <a:pt x="362900" y="3256754"/>
                    <a:pt x="310997" y="3422120"/>
                    <a:pt x="283999" y="3590754"/>
                  </a:cubicBezTo>
                  <a:cubicBezTo>
                    <a:pt x="257000" y="3759387"/>
                    <a:pt x="257812" y="3942783"/>
                    <a:pt x="347642" y="4088027"/>
                  </a:cubicBezTo>
                  <a:cubicBezTo>
                    <a:pt x="440151" y="4237603"/>
                    <a:pt x="609029" y="4319614"/>
                    <a:pt x="771424" y="4387121"/>
                  </a:cubicBezTo>
                  <a:cubicBezTo>
                    <a:pt x="1053243" y="4504272"/>
                    <a:pt x="1351777" y="4602770"/>
                    <a:pt x="1656685" y="4589446"/>
                  </a:cubicBezTo>
                  <a:cubicBezTo>
                    <a:pt x="1961591" y="4576123"/>
                    <a:pt x="2275861" y="4431515"/>
                    <a:pt x="2421358" y="4163223"/>
                  </a:cubicBezTo>
                  <a:cubicBezTo>
                    <a:pt x="2655053" y="3732294"/>
                    <a:pt x="2388209" y="3172284"/>
                    <a:pt x="2571656" y="2717683"/>
                  </a:cubicBezTo>
                  <a:cubicBezTo>
                    <a:pt x="2665220" y="2485823"/>
                    <a:pt x="2862908" y="2315251"/>
                    <a:pt x="3015930" y="2117522"/>
                  </a:cubicBezTo>
                  <a:cubicBezTo>
                    <a:pt x="3383087" y="1643097"/>
                    <a:pt x="3539861" y="881930"/>
                    <a:pt x="3154043" y="370565"/>
                  </a:cubicBezTo>
                  <a:close/>
                </a:path>
              </a:pathLst>
            </a:custGeom>
            <a:solidFill>
              <a:srgbClr val="DBEDFD"/>
            </a:solidFill>
            <a:ln w="12700">
              <a:solidFill>
                <a:srgbClr val="000000"/>
              </a:solidFill>
            </a:ln>
          </p:spPr>
        </p:sp>
        <p:sp>
          <p:nvSpPr>
            <p:cNvPr id="7" name="Freeform 7"/>
            <p:cNvSpPr/>
            <p:nvPr/>
          </p:nvSpPr>
          <p:spPr>
            <a:xfrm>
              <a:off x="2106" y="-6"/>
              <a:ext cx="3362886" cy="4572006"/>
            </a:xfrm>
            <a:custGeom>
              <a:avLst/>
              <a:gdLst/>
              <a:ahLst/>
              <a:cxnLst/>
              <a:rect l="l" t="t" r="r" b="b"/>
              <a:pathLst>
                <a:path w="3362886" h="4572006">
                  <a:moveTo>
                    <a:pt x="3362886" y="4572006"/>
                  </a:moveTo>
                  <a:lnTo>
                    <a:pt x="0" y="4572006"/>
                  </a:lnTo>
                  <a:lnTo>
                    <a:pt x="0" y="0"/>
                  </a:lnTo>
                  <a:lnTo>
                    <a:pt x="3362886" y="0"/>
                  </a:lnTo>
                  <a:lnTo>
                    <a:pt x="3362886" y="4572006"/>
                  </a:lnTo>
                  <a:close/>
                </a:path>
              </a:pathLst>
            </a:custGeom>
            <a:blipFill>
              <a:blip r:embed="rId4"/>
              <a:stretch>
                <a:fillRect l="-48" r="-48"/>
              </a:stretch>
            </a:blipFill>
          </p:spPr>
        </p:sp>
      </p:grpSp>
      <p:sp>
        <p:nvSpPr>
          <p:cNvPr id="8" name="Freeform 8"/>
          <p:cNvSpPr/>
          <p:nvPr/>
        </p:nvSpPr>
        <p:spPr>
          <a:xfrm>
            <a:off x="-3312665" y="757538"/>
            <a:ext cx="14729082" cy="2154128"/>
          </a:xfrm>
          <a:custGeom>
            <a:avLst/>
            <a:gdLst/>
            <a:ahLst/>
            <a:cxnLst/>
            <a:rect l="l" t="t" r="r" b="b"/>
            <a:pathLst>
              <a:path w="14729082" h="2154128">
                <a:moveTo>
                  <a:pt x="0" y="0"/>
                </a:moveTo>
                <a:lnTo>
                  <a:pt x="14729082" y="0"/>
                </a:lnTo>
                <a:lnTo>
                  <a:pt x="14729082" y="2154128"/>
                </a:lnTo>
                <a:lnTo>
                  <a:pt x="0" y="2154128"/>
                </a:lnTo>
                <a:lnTo>
                  <a:pt x="0" y="0"/>
                </a:lnTo>
                <a:close/>
              </a:path>
            </a:pathLst>
          </a:custGeom>
          <a:blipFill>
            <a:blip r:embed="rId5"/>
            <a:stretch>
              <a:fillRect/>
            </a:stretch>
          </a:blipFill>
        </p:spPr>
      </p:sp>
      <p:grpSp>
        <p:nvGrpSpPr>
          <p:cNvPr id="9" name="Group 9"/>
          <p:cNvGrpSpPr/>
          <p:nvPr/>
        </p:nvGrpSpPr>
        <p:grpSpPr>
          <a:xfrm>
            <a:off x="-3312665" y="1022801"/>
            <a:ext cx="14470349" cy="1492763"/>
            <a:chOff x="0" y="0"/>
            <a:chExt cx="3939507" cy="406400"/>
          </a:xfrm>
        </p:grpSpPr>
        <p:sp>
          <p:nvSpPr>
            <p:cNvPr id="10" name="Freeform 10"/>
            <p:cNvSpPr/>
            <p:nvPr/>
          </p:nvSpPr>
          <p:spPr>
            <a:xfrm>
              <a:off x="0" y="0"/>
              <a:ext cx="3939507" cy="406400"/>
            </a:xfrm>
            <a:custGeom>
              <a:avLst/>
              <a:gdLst/>
              <a:ahLst/>
              <a:cxnLst/>
              <a:rect l="l" t="t" r="r" b="b"/>
              <a:pathLst>
                <a:path w="3939507" h="406400">
                  <a:moveTo>
                    <a:pt x="3736307" y="0"/>
                  </a:moveTo>
                  <a:cubicBezTo>
                    <a:pt x="3848531" y="0"/>
                    <a:pt x="3939507" y="90976"/>
                    <a:pt x="3939507" y="203200"/>
                  </a:cubicBezTo>
                  <a:cubicBezTo>
                    <a:pt x="3939507" y="315424"/>
                    <a:pt x="3848531" y="406400"/>
                    <a:pt x="3736307"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11" name="TextBox 11"/>
            <p:cNvSpPr txBox="1"/>
            <p:nvPr/>
          </p:nvSpPr>
          <p:spPr>
            <a:xfrm>
              <a:off x="0" y="-28575"/>
              <a:ext cx="3939507" cy="434975"/>
            </a:xfrm>
            <a:prstGeom prst="rect">
              <a:avLst/>
            </a:prstGeom>
          </p:spPr>
          <p:txBody>
            <a:bodyPr lIns="50800" tIns="50800" rIns="50800" bIns="50800" rtlCol="0" anchor="ctr"/>
            <a:lstStyle/>
            <a:p>
              <a:pPr algn="ctr">
                <a:lnSpc>
                  <a:spcPts val="1885"/>
                </a:lnSpc>
              </a:pPr>
              <a:endParaRPr/>
            </a:p>
          </p:txBody>
        </p:sp>
      </p:grpSp>
      <p:sp>
        <p:nvSpPr>
          <p:cNvPr id="12" name="Freeform 12"/>
          <p:cNvSpPr/>
          <p:nvPr/>
        </p:nvSpPr>
        <p:spPr>
          <a:xfrm>
            <a:off x="0" y="6998993"/>
            <a:ext cx="3616808" cy="3288007"/>
          </a:xfrm>
          <a:custGeom>
            <a:avLst/>
            <a:gdLst/>
            <a:ahLst/>
            <a:cxnLst/>
            <a:rect l="l" t="t" r="r" b="b"/>
            <a:pathLst>
              <a:path w="3616808" h="3288007">
                <a:moveTo>
                  <a:pt x="0" y="0"/>
                </a:moveTo>
                <a:lnTo>
                  <a:pt x="3616808" y="0"/>
                </a:lnTo>
                <a:lnTo>
                  <a:pt x="3616808" y="3288007"/>
                </a:lnTo>
                <a:lnTo>
                  <a:pt x="0" y="32880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TextBox 13"/>
          <p:cNvSpPr txBox="1"/>
          <p:nvPr/>
        </p:nvSpPr>
        <p:spPr>
          <a:xfrm>
            <a:off x="1130444" y="1350479"/>
            <a:ext cx="8574798" cy="1047736"/>
          </a:xfrm>
          <a:prstGeom prst="rect">
            <a:avLst/>
          </a:prstGeom>
        </p:spPr>
        <p:txBody>
          <a:bodyPr lIns="0" tIns="0" rIns="0" bIns="0" rtlCol="0" anchor="t">
            <a:spAutoFit/>
          </a:bodyPr>
          <a:lstStyle/>
          <a:p>
            <a:pPr>
              <a:lnSpc>
                <a:spcPts val="8024"/>
              </a:lnSpc>
            </a:pPr>
            <a:r>
              <a:rPr lang="en-US" sz="7499">
                <a:solidFill>
                  <a:srgbClr val="5A798F"/>
                </a:solidFill>
                <a:latin typeface="Kenao Sans Serif"/>
              </a:rPr>
              <a:t>Possible Causes</a:t>
            </a:r>
          </a:p>
        </p:txBody>
      </p:sp>
      <p:sp>
        <p:nvSpPr>
          <p:cNvPr id="14" name="TextBox 14"/>
          <p:cNvSpPr txBox="1"/>
          <p:nvPr/>
        </p:nvSpPr>
        <p:spPr>
          <a:xfrm>
            <a:off x="3355520" y="3193499"/>
            <a:ext cx="12699445" cy="6740604"/>
          </a:xfrm>
          <a:prstGeom prst="rect">
            <a:avLst/>
          </a:prstGeom>
        </p:spPr>
        <p:txBody>
          <a:bodyPr lIns="0" tIns="0" rIns="0" bIns="0" rtlCol="0" anchor="t">
            <a:spAutoFit/>
          </a:bodyPr>
          <a:lstStyle/>
          <a:p>
            <a:pPr algn="ctr">
              <a:lnSpc>
                <a:spcPts val="5945"/>
              </a:lnSpc>
            </a:pPr>
            <a:r>
              <a:rPr lang="en-US" sz="4246">
                <a:solidFill>
                  <a:srgbClr val="5A798F"/>
                </a:solidFill>
                <a:latin typeface="Canva Sans"/>
              </a:rPr>
              <a:t>Attention-Deficit Hyperactivity Disorder (ADHD)</a:t>
            </a:r>
          </a:p>
          <a:p>
            <a:pPr algn="ctr">
              <a:lnSpc>
                <a:spcPts val="5945"/>
              </a:lnSpc>
            </a:pPr>
            <a:r>
              <a:rPr lang="en-US" sz="4246">
                <a:solidFill>
                  <a:srgbClr val="5A798F"/>
                </a:solidFill>
                <a:latin typeface="Canva Sans"/>
              </a:rPr>
              <a:t>Oppositional Defiant Disorder (ODD)</a:t>
            </a:r>
          </a:p>
          <a:p>
            <a:pPr algn="ctr">
              <a:lnSpc>
                <a:spcPts val="5945"/>
              </a:lnSpc>
            </a:pPr>
            <a:r>
              <a:rPr lang="en-US" sz="4246">
                <a:solidFill>
                  <a:srgbClr val="5A798F"/>
                </a:solidFill>
                <a:latin typeface="Canva Sans"/>
              </a:rPr>
              <a:t>Disruptive Mood Dysregulation Disorder (DMDD)</a:t>
            </a:r>
          </a:p>
          <a:p>
            <a:pPr algn="ctr">
              <a:lnSpc>
                <a:spcPts val="5945"/>
              </a:lnSpc>
            </a:pPr>
            <a:r>
              <a:rPr lang="en-US" sz="4246">
                <a:solidFill>
                  <a:srgbClr val="5A798F"/>
                </a:solidFill>
                <a:latin typeface="Canva Sans"/>
              </a:rPr>
              <a:t>Anxiety</a:t>
            </a:r>
          </a:p>
          <a:p>
            <a:pPr algn="ctr">
              <a:lnSpc>
                <a:spcPts val="5945"/>
              </a:lnSpc>
            </a:pPr>
            <a:r>
              <a:rPr lang="en-US" sz="4246">
                <a:solidFill>
                  <a:srgbClr val="5A798F"/>
                </a:solidFill>
                <a:latin typeface="Canva Sans"/>
              </a:rPr>
              <a:t>Trauma</a:t>
            </a:r>
          </a:p>
          <a:p>
            <a:pPr algn="ctr">
              <a:lnSpc>
                <a:spcPts val="5945"/>
              </a:lnSpc>
            </a:pPr>
            <a:r>
              <a:rPr lang="en-US" sz="4246">
                <a:solidFill>
                  <a:srgbClr val="5A798F"/>
                </a:solidFill>
                <a:latin typeface="Canva Sans"/>
              </a:rPr>
              <a:t>Learning Disabilities</a:t>
            </a:r>
          </a:p>
          <a:p>
            <a:pPr algn="ctr">
              <a:lnSpc>
                <a:spcPts val="5945"/>
              </a:lnSpc>
            </a:pPr>
            <a:r>
              <a:rPr lang="en-US" sz="4246">
                <a:solidFill>
                  <a:srgbClr val="5A798F"/>
                </a:solidFill>
                <a:latin typeface="Canva Sans"/>
              </a:rPr>
              <a:t>Sensory Processing Issues</a:t>
            </a:r>
          </a:p>
          <a:p>
            <a:pPr algn="ctr">
              <a:lnSpc>
                <a:spcPts val="5945"/>
              </a:lnSpc>
            </a:pPr>
            <a:r>
              <a:rPr lang="en-US" sz="4246">
                <a:solidFill>
                  <a:srgbClr val="5A798F"/>
                </a:solidFill>
                <a:latin typeface="Canva Sans"/>
              </a:rPr>
              <a:t>Autism </a:t>
            </a:r>
          </a:p>
          <a:p>
            <a:pPr algn="ctr">
              <a:lnSpc>
                <a:spcPts val="5945"/>
              </a:lnSpc>
              <a:spcBef>
                <a:spcPct val="0"/>
              </a:spcBef>
            </a:pPr>
            <a:endParaRPr lang="en-US" sz="4246">
              <a:solidFill>
                <a:srgbClr val="5A798F"/>
              </a:solidFill>
              <a:latin typeface="Canva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DF7F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3539305" y="-5317632"/>
            <a:ext cx="14092745" cy="9902503"/>
            <a:chOff x="0" y="0"/>
            <a:chExt cx="4572000" cy="3212592"/>
          </a:xfrm>
        </p:grpSpPr>
        <p:sp>
          <p:nvSpPr>
            <p:cNvPr id="3" name="Freeform 3"/>
            <p:cNvSpPr/>
            <p:nvPr/>
          </p:nvSpPr>
          <p:spPr>
            <a:xfrm>
              <a:off x="-40875" y="-15335"/>
              <a:ext cx="4793771" cy="3267781"/>
            </a:xfrm>
            <a:custGeom>
              <a:avLst/>
              <a:gdLst/>
              <a:ahLst/>
              <a:cxnLst/>
              <a:rect l="l" t="t" r="r" b="b"/>
              <a:pathLst>
                <a:path w="4793771" h="3267781">
                  <a:moveTo>
                    <a:pt x="3758476" y="2388987"/>
                  </a:moveTo>
                  <a:cubicBezTo>
                    <a:pt x="3777145" y="2379652"/>
                    <a:pt x="3795601" y="2369892"/>
                    <a:pt x="3813797" y="2359622"/>
                  </a:cubicBezTo>
                  <a:cubicBezTo>
                    <a:pt x="4346006" y="2059225"/>
                    <a:pt x="4793771" y="1415561"/>
                    <a:pt x="4539726" y="792606"/>
                  </a:cubicBezTo>
                  <a:cubicBezTo>
                    <a:pt x="4416115" y="489497"/>
                    <a:pt x="4124250" y="253294"/>
                    <a:pt x="3798022" y="226479"/>
                  </a:cubicBezTo>
                  <a:cubicBezTo>
                    <a:pt x="3416210" y="195095"/>
                    <a:pt x="3057000" y="433700"/>
                    <a:pt x="2673902" y="434869"/>
                  </a:cubicBezTo>
                  <a:cubicBezTo>
                    <a:pt x="2150947" y="436467"/>
                    <a:pt x="1697967" y="0"/>
                    <a:pt x="1175295" y="17260"/>
                  </a:cubicBezTo>
                  <a:cubicBezTo>
                    <a:pt x="926093" y="25490"/>
                    <a:pt x="686885" y="141037"/>
                    <a:pt x="505621" y="312257"/>
                  </a:cubicBezTo>
                  <a:cubicBezTo>
                    <a:pt x="324357" y="483477"/>
                    <a:pt x="198176" y="707277"/>
                    <a:pt x="117968" y="943375"/>
                  </a:cubicBezTo>
                  <a:cubicBezTo>
                    <a:pt x="33113" y="1193148"/>
                    <a:pt x="0" y="1477082"/>
                    <a:pt x="114600" y="1714681"/>
                  </a:cubicBezTo>
                  <a:cubicBezTo>
                    <a:pt x="225927" y="1945498"/>
                    <a:pt x="455959" y="2093480"/>
                    <a:pt x="684103" y="2210167"/>
                  </a:cubicBezTo>
                  <a:cubicBezTo>
                    <a:pt x="912247" y="2326854"/>
                    <a:pt x="1155656" y="2428529"/>
                    <a:pt x="1335979" y="2610604"/>
                  </a:cubicBezTo>
                  <a:cubicBezTo>
                    <a:pt x="1526733" y="2803211"/>
                    <a:pt x="1646549" y="3083819"/>
                    <a:pt x="1897397" y="3186566"/>
                  </a:cubicBezTo>
                  <a:cubicBezTo>
                    <a:pt x="2095678" y="3267781"/>
                    <a:pt x="2326648" y="3211079"/>
                    <a:pt x="2512645" y="3104699"/>
                  </a:cubicBezTo>
                  <a:cubicBezTo>
                    <a:pt x="2698634" y="2998322"/>
                    <a:pt x="2853882" y="2846534"/>
                    <a:pt x="3026221" y="2719221"/>
                  </a:cubicBezTo>
                  <a:cubicBezTo>
                    <a:pt x="3243833" y="2558464"/>
                    <a:pt x="3518795" y="2508816"/>
                    <a:pt x="3758476" y="2388987"/>
                  </a:cubicBezTo>
                  <a:close/>
                </a:path>
              </a:pathLst>
            </a:custGeom>
            <a:solidFill>
              <a:srgbClr val="DBEDFD"/>
            </a:solidFill>
            <a:ln w="12700">
              <a:solidFill>
                <a:srgbClr val="000000"/>
              </a:solidFill>
            </a:ln>
          </p:spPr>
        </p:sp>
        <p:sp>
          <p:nvSpPr>
            <p:cNvPr id="4" name="Freeform 4"/>
            <p:cNvSpPr/>
            <p:nvPr/>
          </p:nvSpPr>
          <p:spPr>
            <a:xfrm>
              <a:off x="0" y="0"/>
              <a:ext cx="4572000" cy="3212592"/>
            </a:xfrm>
            <a:custGeom>
              <a:avLst/>
              <a:gdLst/>
              <a:ahLst/>
              <a:cxnLst/>
              <a:rect l="l" t="t" r="r" b="b"/>
              <a:pathLst>
                <a:path w="4572000" h="3212592">
                  <a:moveTo>
                    <a:pt x="4572000" y="3212592"/>
                  </a:moveTo>
                  <a:lnTo>
                    <a:pt x="0" y="3212592"/>
                  </a:lnTo>
                  <a:lnTo>
                    <a:pt x="0" y="0"/>
                  </a:lnTo>
                  <a:lnTo>
                    <a:pt x="4572000" y="0"/>
                  </a:lnTo>
                  <a:lnTo>
                    <a:pt x="4572000" y="3212592"/>
                  </a:lnTo>
                  <a:close/>
                </a:path>
              </a:pathLst>
            </a:custGeom>
            <a:blipFill>
              <a:blip r:embed="rId2"/>
              <a:stretch>
                <a:fillRect l="-11" r="-11"/>
              </a:stretch>
            </a:blipFill>
          </p:spPr>
        </p:sp>
      </p:grpSp>
      <p:grpSp>
        <p:nvGrpSpPr>
          <p:cNvPr id="5" name="Group 5"/>
          <p:cNvGrpSpPr>
            <a:grpSpLocks noChangeAspect="1"/>
          </p:cNvGrpSpPr>
          <p:nvPr/>
        </p:nvGrpSpPr>
        <p:grpSpPr>
          <a:xfrm rot="-3490952">
            <a:off x="-2506889" y="5777821"/>
            <a:ext cx="6118046" cy="8312563"/>
            <a:chOff x="0" y="0"/>
            <a:chExt cx="3364992" cy="4572000"/>
          </a:xfrm>
        </p:grpSpPr>
        <p:sp>
          <p:nvSpPr>
            <p:cNvPr id="6" name="Freeform 6"/>
            <p:cNvSpPr/>
            <p:nvPr/>
          </p:nvSpPr>
          <p:spPr>
            <a:xfrm>
              <a:off x="-14430" y="-18654"/>
              <a:ext cx="3539861" cy="4602770"/>
            </a:xfrm>
            <a:custGeom>
              <a:avLst/>
              <a:gdLst/>
              <a:ahLst/>
              <a:cxnLst/>
              <a:rect l="l" t="t" r="r" b="b"/>
              <a:pathLst>
                <a:path w="3539861" h="4602770">
                  <a:moveTo>
                    <a:pt x="3154043" y="370565"/>
                  </a:moveTo>
                  <a:cubicBezTo>
                    <a:pt x="3149740" y="364861"/>
                    <a:pt x="3145370" y="359189"/>
                    <a:pt x="3140931" y="353551"/>
                  </a:cubicBezTo>
                  <a:cubicBezTo>
                    <a:pt x="3082392" y="279158"/>
                    <a:pt x="3014204" y="214094"/>
                    <a:pt x="2936275" y="160224"/>
                  </a:cubicBezTo>
                  <a:cubicBezTo>
                    <a:pt x="2823060" y="81962"/>
                    <a:pt x="2687194" y="34683"/>
                    <a:pt x="2550433" y="22062"/>
                  </a:cubicBezTo>
                  <a:cubicBezTo>
                    <a:pt x="2311401" y="0"/>
                    <a:pt x="2064469" y="85852"/>
                    <a:pt x="1890673" y="251441"/>
                  </a:cubicBezTo>
                  <a:cubicBezTo>
                    <a:pt x="1723562" y="410662"/>
                    <a:pt x="1622575" y="637131"/>
                    <a:pt x="1430598" y="765279"/>
                  </a:cubicBezTo>
                  <a:cubicBezTo>
                    <a:pt x="1083906" y="996705"/>
                    <a:pt x="563193" y="830427"/>
                    <a:pt x="243218" y="1097579"/>
                  </a:cubicBezTo>
                  <a:cubicBezTo>
                    <a:pt x="63620" y="1247529"/>
                    <a:pt x="0" y="1501521"/>
                    <a:pt x="20102" y="1734627"/>
                  </a:cubicBezTo>
                  <a:cubicBezTo>
                    <a:pt x="40205" y="1967733"/>
                    <a:pt x="131565" y="2187758"/>
                    <a:pt x="215291" y="2406235"/>
                  </a:cubicBezTo>
                  <a:cubicBezTo>
                    <a:pt x="299017" y="2624711"/>
                    <a:pt x="377184" y="2852254"/>
                    <a:pt x="368928" y="3086079"/>
                  </a:cubicBezTo>
                  <a:cubicBezTo>
                    <a:pt x="362900" y="3256754"/>
                    <a:pt x="310997" y="3422120"/>
                    <a:pt x="283999" y="3590754"/>
                  </a:cubicBezTo>
                  <a:cubicBezTo>
                    <a:pt x="257000" y="3759387"/>
                    <a:pt x="257812" y="3942783"/>
                    <a:pt x="347642" y="4088027"/>
                  </a:cubicBezTo>
                  <a:cubicBezTo>
                    <a:pt x="440151" y="4237603"/>
                    <a:pt x="609029" y="4319614"/>
                    <a:pt x="771424" y="4387121"/>
                  </a:cubicBezTo>
                  <a:cubicBezTo>
                    <a:pt x="1053243" y="4504272"/>
                    <a:pt x="1351777" y="4602770"/>
                    <a:pt x="1656685" y="4589446"/>
                  </a:cubicBezTo>
                  <a:cubicBezTo>
                    <a:pt x="1961591" y="4576123"/>
                    <a:pt x="2275861" y="4431515"/>
                    <a:pt x="2421358" y="4163223"/>
                  </a:cubicBezTo>
                  <a:cubicBezTo>
                    <a:pt x="2655053" y="3732294"/>
                    <a:pt x="2388209" y="3172284"/>
                    <a:pt x="2571656" y="2717683"/>
                  </a:cubicBezTo>
                  <a:cubicBezTo>
                    <a:pt x="2665220" y="2485823"/>
                    <a:pt x="2862908" y="2315251"/>
                    <a:pt x="3015930" y="2117522"/>
                  </a:cubicBezTo>
                  <a:cubicBezTo>
                    <a:pt x="3383087" y="1643097"/>
                    <a:pt x="3539861" y="881930"/>
                    <a:pt x="3154043" y="370565"/>
                  </a:cubicBezTo>
                  <a:close/>
                </a:path>
              </a:pathLst>
            </a:custGeom>
            <a:solidFill>
              <a:srgbClr val="DBEDFD"/>
            </a:solidFill>
            <a:ln w="12700">
              <a:solidFill>
                <a:srgbClr val="000000"/>
              </a:solidFill>
            </a:ln>
          </p:spPr>
        </p:sp>
        <p:sp>
          <p:nvSpPr>
            <p:cNvPr id="7" name="Freeform 7"/>
            <p:cNvSpPr/>
            <p:nvPr/>
          </p:nvSpPr>
          <p:spPr>
            <a:xfrm>
              <a:off x="2106" y="-6"/>
              <a:ext cx="3362886" cy="4572006"/>
            </a:xfrm>
            <a:custGeom>
              <a:avLst/>
              <a:gdLst/>
              <a:ahLst/>
              <a:cxnLst/>
              <a:rect l="l" t="t" r="r" b="b"/>
              <a:pathLst>
                <a:path w="3362886" h="4572006">
                  <a:moveTo>
                    <a:pt x="3362886" y="4572006"/>
                  </a:moveTo>
                  <a:lnTo>
                    <a:pt x="0" y="4572006"/>
                  </a:lnTo>
                  <a:lnTo>
                    <a:pt x="0" y="0"/>
                  </a:lnTo>
                  <a:lnTo>
                    <a:pt x="3362886" y="0"/>
                  </a:lnTo>
                  <a:lnTo>
                    <a:pt x="3362886" y="4572006"/>
                  </a:lnTo>
                  <a:close/>
                </a:path>
              </a:pathLst>
            </a:custGeom>
            <a:blipFill>
              <a:blip r:embed="rId3"/>
              <a:stretch>
                <a:fillRect l="-48" r="-48"/>
              </a:stretch>
            </a:blipFill>
          </p:spPr>
        </p:sp>
      </p:grpSp>
      <p:sp>
        <p:nvSpPr>
          <p:cNvPr id="8" name="Freeform 8"/>
          <p:cNvSpPr/>
          <p:nvPr/>
        </p:nvSpPr>
        <p:spPr>
          <a:xfrm rot="2531992">
            <a:off x="11833460" y="3086094"/>
            <a:ext cx="6485285" cy="6781240"/>
          </a:xfrm>
          <a:custGeom>
            <a:avLst/>
            <a:gdLst/>
            <a:ahLst/>
            <a:cxnLst/>
            <a:rect l="l" t="t" r="r" b="b"/>
            <a:pathLst>
              <a:path w="6485285" h="6781240">
                <a:moveTo>
                  <a:pt x="0" y="0"/>
                </a:moveTo>
                <a:lnTo>
                  <a:pt x="6485285" y="0"/>
                </a:lnTo>
                <a:lnTo>
                  <a:pt x="6485285" y="6781241"/>
                </a:lnTo>
                <a:lnTo>
                  <a:pt x="0" y="67812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2531992" flipH="1" flipV="1">
            <a:off x="-464054" y="385864"/>
            <a:ext cx="6485285" cy="6781240"/>
          </a:xfrm>
          <a:custGeom>
            <a:avLst/>
            <a:gdLst/>
            <a:ahLst/>
            <a:cxnLst/>
            <a:rect l="l" t="t" r="r" b="b"/>
            <a:pathLst>
              <a:path w="6485285" h="6781240">
                <a:moveTo>
                  <a:pt x="6485285" y="6781240"/>
                </a:moveTo>
                <a:lnTo>
                  <a:pt x="0" y="6781240"/>
                </a:lnTo>
                <a:lnTo>
                  <a:pt x="0" y="0"/>
                </a:lnTo>
                <a:lnTo>
                  <a:pt x="6485285" y="0"/>
                </a:lnTo>
                <a:lnTo>
                  <a:pt x="6485285" y="678124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3978364" y="1404512"/>
            <a:ext cx="9560941" cy="7411300"/>
          </a:xfrm>
          <a:prstGeom prst="rect">
            <a:avLst/>
          </a:prstGeom>
        </p:spPr>
        <p:txBody>
          <a:bodyPr lIns="0" tIns="0" rIns="0" bIns="0" rtlCol="0" anchor="t">
            <a:spAutoFit/>
          </a:bodyPr>
          <a:lstStyle/>
          <a:p>
            <a:pPr algn="ctr">
              <a:lnSpc>
                <a:spcPts val="5281"/>
              </a:lnSpc>
              <a:spcBef>
                <a:spcPct val="0"/>
              </a:spcBef>
            </a:pPr>
            <a:r>
              <a:rPr lang="en-US" sz="3772">
                <a:solidFill>
                  <a:srgbClr val="5A798F"/>
                </a:solidFill>
                <a:latin typeface="Canva Sans"/>
              </a:rPr>
              <a:t>Roughly 80% of those diagnosed with ASD may have a </a:t>
            </a:r>
          </a:p>
          <a:p>
            <a:pPr algn="ctr">
              <a:lnSpc>
                <a:spcPts val="5281"/>
              </a:lnSpc>
              <a:spcBef>
                <a:spcPct val="0"/>
              </a:spcBef>
            </a:pPr>
            <a:r>
              <a:rPr lang="en-US" sz="3772">
                <a:solidFill>
                  <a:srgbClr val="5A798F"/>
                </a:solidFill>
                <a:latin typeface="Canva Sans"/>
              </a:rPr>
              <a:t>co occuring psyhiatric disorder which may include:</a:t>
            </a:r>
          </a:p>
          <a:p>
            <a:pPr algn="ctr">
              <a:lnSpc>
                <a:spcPts val="5281"/>
              </a:lnSpc>
              <a:spcBef>
                <a:spcPct val="0"/>
              </a:spcBef>
            </a:pPr>
            <a:endParaRPr lang="en-US" sz="3772">
              <a:solidFill>
                <a:srgbClr val="5A798F"/>
              </a:solidFill>
              <a:latin typeface="Canva Sans"/>
            </a:endParaRPr>
          </a:p>
          <a:p>
            <a:pPr algn="ctr">
              <a:lnSpc>
                <a:spcPts val="5281"/>
              </a:lnSpc>
              <a:spcBef>
                <a:spcPct val="0"/>
              </a:spcBef>
            </a:pPr>
            <a:r>
              <a:rPr lang="en-US" sz="3772">
                <a:solidFill>
                  <a:srgbClr val="5A798F"/>
                </a:solidFill>
                <a:latin typeface="Canva Sans"/>
              </a:rPr>
              <a:t>anxiety disorders mood disorders</a:t>
            </a:r>
          </a:p>
          <a:p>
            <a:pPr algn="ctr">
              <a:lnSpc>
                <a:spcPts val="5281"/>
              </a:lnSpc>
              <a:spcBef>
                <a:spcPct val="0"/>
              </a:spcBef>
            </a:pPr>
            <a:r>
              <a:rPr lang="en-US" sz="3772">
                <a:solidFill>
                  <a:srgbClr val="5A798F"/>
                </a:solidFill>
                <a:latin typeface="Canva Sans"/>
              </a:rPr>
              <a:t>attention deficit hyperactivity disorder (ADHD)</a:t>
            </a:r>
          </a:p>
          <a:p>
            <a:pPr algn="ctr">
              <a:lnSpc>
                <a:spcPts val="5281"/>
              </a:lnSpc>
              <a:spcBef>
                <a:spcPct val="0"/>
              </a:spcBef>
            </a:pPr>
            <a:r>
              <a:rPr lang="en-US" sz="3772">
                <a:solidFill>
                  <a:srgbClr val="5A798F"/>
                </a:solidFill>
                <a:latin typeface="Canva Sans"/>
              </a:rPr>
              <a:t>obsessive-compulsive disorder (OCD)</a:t>
            </a:r>
          </a:p>
          <a:p>
            <a:pPr algn="ctr">
              <a:lnSpc>
                <a:spcPts val="5281"/>
              </a:lnSpc>
              <a:spcBef>
                <a:spcPct val="0"/>
              </a:spcBef>
            </a:pPr>
            <a:r>
              <a:rPr lang="en-US" sz="3772">
                <a:solidFill>
                  <a:srgbClr val="5A798F"/>
                </a:solidFill>
                <a:latin typeface="Canva Sans"/>
              </a:rPr>
              <a:t>oppositional defiant disorder</a:t>
            </a:r>
          </a:p>
          <a:p>
            <a:pPr algn="ctr">
              <a:lnSpc>
                <a:spcPts val="1974"/>
              </a:lnSpc>
              <a:spcBef>
                <a:spcPct val="0"/>
              </a:spcBef>
            </a:pPr>
            <a:endParaRPr lang="en-US" sz="3772">
              <a:solidFill>
                <a:srgbClr val="5A798F"/>
              </a:solidFill>
              <a:latin typeface="Canva Sans"/>
            </a:endParaRPr>
          </a:p>
          <a:p>
            <a:pPr algn="ctr">
              <a:lnSpc>
                <a:spcPts val="1974"/>
              </a:lnSpc>
              <a:spcBef>
                <a:spcPct val="0"/>
              </a:spcBef>
            </a:pPr>
            <a:r>
              <a:rPr lang="en-US" sz="1410">
                <a:solidFill>
                  <a:srgbClr val="5A798F"/>
                </a:solidFill>
                <a:latin typeface="Canva Sans"/>
              </a:rPr>
              <a:t>https://www.ncbi.nlm.nih.gov/pmc/articles/PMC6669096/#:~:text=Common%20co%2Doccurring%20psychiatric%20disorders,Leyfer%20et%20al.%2C%202006%3B</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DF7F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3201231" y="-5195195"/>
            <a:ext cx="14092745" cy="9902503"/>
            <a:chOff x="0" y="0"/>
            <a:chExt cx="4572000" cy="3212592"/>
          </a:xfrm>
        </p:grpSpPr>
        <p:sp>
          <p:nvSpPr>
            <p:cNvPr id="3" name="Freeform 3"/>
            <p:cNvSpPr/>
            <p:nvPr/>
          </p:nvSpPr>
          <p:spPr>
            <a:xfrm>
              <a:off x="-40875" y="-15335"/>
              <a:ext cx="4793771" cy="3267781"/>
            </a:xfrm>
            <a:custGeom>
              <a:avLst/>
              <a:gdLst/>
              <a:ahLst/>
              <a:cxnLst/>
              <a:rect l="l" t="t" r="r" b="b"/>
              <a:pathLst>
                <a:path w="4793771" h="3267781">
                  <a:moveTo>
                    <a:pt x="3758476" y="2388987"/>
                  </a:moveTo>
                  <a:cubicBezTo>
                    <a:pt x="3777145" y="2379652"/>
                    <a:pt x="3795601" y="2369892"/>
                    <a:pt x="3813797" y="2359622"/>
                  </a:cubicBezTo>
                  <a:cubicBezTo>
                    <a:pt x="4346006" y="2059225"/>
                    <a:pt x="4793771" y="1415561"/>
                    <a:pt x="4539726" y="792606"/>
                  </a:cubicBezTo>
                  <a:cubicBezTo>
                    <a:pt x="4416115" y="489497"/>
                    <a:pt x="4124250" y="253294"/>
                    <a:pt x="3798022" y="226479"/>
                  </a:cubicBezTo>
                  <a:cubicBezTo>
                    <a:pt x="3416210" y="195095"/>
                    <a:pt x="3057000" y="433700"/>
                    <a:pt x="2673902" y="434869"/>
                  </a:cubicBezTo>
                  <a:cubicBezTo>
                    <a:pt x="2150947" y="436467"/>
                    <a:pt x="1697967" y="0"/>
                    <a:pt x="1175295" y="17260"/>
                  </a:cubicBezTo>
                  <a:cubicBezTo>
                    <a:pt x="926093" y="25490"/>
                    <a:pt x="686885" y="141037"/>
                    <a:pt x="505621" y="312257"/>
                  </a:cubicBezTo>
                  <a:cubicBezTo>
                    <a:pt x="324357" y="483477"/>
                    <a:pt x="198176" y="707277"/>
                    <a:pt x="117968" y="943375"/>
                  </a:cubicBezTo>
                  <a:cubicBezTo>
                    <a:pt x="33113" y="1193148"/>
                    <a:pt x="0" y="1477082"/>
                    <a:pt x="114600" y="1714681"/>
                  </a:cubicBezTo>
                  <a:cubicBezTo>
                    <a:pt x="225927" y="1945498"/>
                    <a:pt x="455959" y="2093480"/>
                    <a:pt x="684103" y="2210167"/>
                  </a:cubicBezTo>
                  <a:cubicBezTo>
                    <a:pt x="912247" y="2326854"/>
                    <a:pt x="1155656" y="2428529"/>
                    <a:pt x="1335979" y="2610604"/>
                  </a:cubicBezTo>
                  <a:cubicBezTo>
                    <a:pt x="1526733" y="2803211"/>
                    <a:pt x="1646549" y="3083819"/>
                    <a:pt x="1897397" y="3186566"/>
                  </a:cubicBezTo>
                  <a:cubicBezTo>
                    <a:pt x="2095678" y="3267781"/>
                    <a:pt x="2326648" y="3211079"/>
                    <a:pt x="2512645" y="3104699"/>
                  </a:cubicBezTo>
                  <a:cubicBezTo>
                    <a:pt x="2698634" y="2998322"/>
                    <a:pt x="2853882" y="2846534"/>
                    <a:pt x="3026221" y="2719221"/>
                  </a:cubicBezTo>
                  <a:cubicBezTo>
                    <a:pt x="3243833" y="2558464"/>
                    <a:pt x="3518795" y="2508816"/>
                    <a:pt x="3758476" y="2388987"/>
                  </a:cubicBezTo>
                  <a:close/>
                </a:path>
              </a:pathLst>
            </a:custGeom>
            <a:solidFill>
              <a:srgbClr val="DBEDFD"/>
            </a:solidFill>
            <a:ln w="12700">
              <a:solidFill>
                <a:srgbClr val="000000"/>
              </a:solidFill>
            </a:ln>
          </p:spPr>
        </p:sp>
        <p:sp>
          <p:nvSpPr>
            <p:cNvPr id="4" name="Freeform 4"/>
            <p:cNvSpPr/>
            <p:nvPr/>
          </p:nvSpPr>
          <p:spPr>
            <a:xfrm>
              <a:off x="0" y="0"/>
              <a:ext cx="4572000" cy="3212592"/>
            </a:xfrm>
            <a:custGeom>
              <a:avLst/>
              <a:gdLst/>
              <a:ahLst/>
              <a:cxnLst/>
              <a:rect l="l" t="t" r="r" b="b"/>
              <a:pathLst>
                <a:path w="4572000" h="3212592">
                  <a:moveTo>
                    <a:pt x="4572000" y="3212592"/>
                  </a:moveTo>
                  <a:lnTo>
                    <a:pt x="0" y="3212592"/>
                  </a:lnTo>
                  <a:lnTo>
                    <a:pt x="0" y="0"/>
                  </a:lnTo>
                  <a:lnTo>
                    <a:pt x="4572000" y="0"/>
                  </a:lnTo>
                  <a:lnTo>
                    <a:pt x="4572000" y="3212592"/>
                  </a:lnTo>
                  <a:close/>
                </a:path>
              </a:pathLst>
            </a:custGeom>
            <a:blipFill>
              <a:blip r:embed="rId3"/>
              <a:stretch>
                <a:fillRect l="-11" r="-11"/>
              </a:stretch>
            </a:blipFill>
          </p:spPr>
        </p:sp>
      </p:grpSp>
      <p:sp>
        <p:nvSpPr>
          <p:cNvPr id="5" name="Freeform 5"/>
          <p:cNvSpPr/>
          <p:nvPr/>
        </p:nvSpPr>
        <p:spPr>
          <a:xfrm>
            <a:off x="-3312665" y="757538"/>
            <a:ext cx="14729082" cy="2154128"/>
          </a:xfrm>
          <a:custGeom>
            <a:avLst/>
            <a:gdLst/>
            <a:ahLst/>
            <a:cxnLst/>
            <a:rect l="l" t="t" r="r" b="b"/>
            <a:pathLst>
              <a:path w="14729082" h="2154128">
                <a:moveTo>
                  <a:pt x="0" y="0"/>
                </a:moveTo>
                <a:lnTo>
                  <a:pt x="14729082" y="0"/>
                </a:lnTo>
                <a:lnTo>
                  <a:pt x="14729082" y="2154128"/>
                </a:lnTo>
                <a:lnTo>
                  <a:pt x="0" y="2154128"/>
                </a:lnTo>
                <a:lnTo>
                  <a:pt x="0" y="0"/>
                </a:lnTo>
                <a:close/>
              </a:path>
            </a:pathLst>
          </a:custGeom>
          <a:blipFill>
            <a:blip r:embed="rId4"/>
            <a:stretch>
              <a:fillRect/>
            </a:stretch>
          </a:blipFill>
        </p:spPr>
      </p:sp>
      <p:grpSp>
        <p:nvGrpSpPr>
          <p:cNvPr id="6" name="Group 6"/>
          <p:cNvGrpSpPr/>
          <p:nvPr/>
        </p:nvGrpSpPr>
        <p:grpSpPr>
          <a:xfrm>
            <a:off x="-3312665" y="1022801"/>
            <a:ext cx="14470349" cy="1492763"/>
            <a:chOff x="0" y="0"/>
            <a:chExt cx="3939507" cy="406400"/>
          </a:xfrm>
        </p:grpSpPr>
        <p:sp>
          <p:nvSpPr>
            <p:cNvPr id="7" name="Freeform 7"/>
            <p:cNvSpPr/>
            <p:nvPr/>
          </p:nvSpPr>
          <p:spPr>
            <a:xfrm>
              <a:off x="0" y="0"/>
              <a:ext cx="3939507" cy="406400"/>
            </a:xfrm>
            <a:custGeom>
              <a:avLst/>
              <a:gdLst/>
              <a:ahLst/>
              <a:cxnLst/>
              <a:rect l="l" t="t" r="r" b="b"/>
              <a:pathLst>
                <a:path w="3939507" h="406400">
                  <a:moveTo>
                    <a:pt x="3736307" y="0"/>
                  </a:moveTo>
                  <a:cubicBezTo>
                    <a:pt x="3848531" y="0"/>
                    <a:pt x="3939507" y="90976"/>
                    <a:pt x="3939507" y="203200"/>
                  </a:cubicBezTo>
                  <a:cubicBezTo>
                    <a:pt x="3939507" y="315424"/>
                    <a:pt x="3848531" y="406400"/>
                    <a:pt x="3736307"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id="8" name="TextBox 8"/>
            <p:cNvSpPr txBox="1"/>
            <p:nvPr/>
          </p:nvSpPr>
          <p:spPr>
            <a:xfrm>
              <a:off x="0" y="-28575"/>
              <a:ext cx="3939507" cy="434975"/>
            </a:xfrm>
            <a:prstGeom prst="rect">
              <a:avLst/>
            </a:prstGeom>
          </p:spPr>
          <p:txBody>
            <a:bodyPr lIns="50800" tIns="50800" rIns="50800" bIns="50800" rtlCol="0" anchor="ctr"/>
            <a:lstStyle/>
            <a:p>
              <a:pPr algn="ctr">
                <a:lnSpc>
                  <a:spcPts val="1885"/>
                </a:lnSpc>
              </a:pPr>
              <a:endParaRPr/>
            </a:p>
          </p:txBody>
        </p:sp>
      </p:grpSp>
      <p:sp>
        <p:nvSpPr>
          <p:cNvPr id="9" name="Freeform 9"/>
          <p:cNvSpPr/>
          <p:nvPr/>
        </p:nvSpPr>
        <p:spPr>
          <a:xfrm>
            <a:off x="15538959" y="5644425"/>
            <a:ext cx="2067777" cy="4866622"/>
          </a:xfrm>
          <a:custGeom>
            <a:avLst/>
            <a:gdLst/>
            <a:ahLst/>
            <a:cxnLst/>
            <a:rect l="l" t="t" r="r" b="b"/>
            <a:pathLst>
              <a:path w="2067777" h="4866622">
                <a:moveTo>
                  <a:pt x="0" y="0"/>
                </a:moveTo>
                <a:lnTo>
                  <a:pt x="2067777" y="0"/>
                </a:lnTo>
                <a:lnTo>
                  <a:pt x="2067777" y="4866622"/>
                </a:lnTo>
                <a:lnTo>
                  <a:pt x="0" y="48666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TextBox 10"/>
          <p:cNvSpPr txBox="1"/>
          <p:nvPr/>
        </p:nvSpPr>
        <p:spPr>
          <a:xfrm>
            <a:off x="797838" y="1434722"/>
            <a:ext cx="9469845" cy="866436"/>
          </a:xfrm>
          <a:prstGeom prst="rect">
            <a:avLst/>
          </a:prstGeom>
        </p:spPr>
        <p:txBody>
          <a:bodyPr lIns="0" tIns="0" rIns="0" bIns="0" rtlCol="0" anchor="t">
            <a:spAutoFit/>
          </a:bodyPr>
          <a:lstStyle/>
          <a:p>
            <a:pPr>
              <a:lnSpc>
                <a:spcPts val="6616"/>
              </a:lnSpc>
            </a:pPr>
            <a:r>
              <a:rPr lang="en-US" sz="6183">
                <a:solidFill>
                  <a:srgbClr val="5A798F"/>
                </a:solidFill>
                <a:latin typeface="Kenao Sans Serif"/>
              </a:rPr>
              <a:t>Emotions are Contagious</a:t>
            </a:r>
          </a:p>
        </p:txBody>
      </p:sp>
      <p:grpSp>
        <p:nvGrpSpPr>
          <p:cNvPr id="11" name="Group 11"/>
          <p:cNvGrpSpPr>
            <a:grpSpLocks noChangeAspect="1"/>
          </p:cNvGrpSpPr>
          <p:nvPr/>
        </p:nvGrpSpPr>
        <p:grpSpPr>
          <a:xfrm rot="-3490952">
            <a:off x="-2506889" y="5777821"/>
            <a:ext cx="6118046" cy="8312563"/>
            <a:chOff x="0" y="0"/>
            <a:chExt cx="3364992" cy="4572000"/>
          </a:xfrm>
        </p:grpSpPr>
        <p:sp>
          <p:nvSpPr>
            <p:cNvPr id="12" name="Freeform 12"/>
            <p:cNvSpPr/>
            <p:nvPr/>
          </p:nvSpPr>
          <p:spPr>
            <a:xfrm>
              <a:off x="-14430" y="-18654"/>
              <a:ext cx="3539861" cy="4602770"/>
            </a:xfrm>
            <a:custGeom>
              <a:avLst/>
              <a:gdLst/>
              <a:ahLst/>
              <a:cxnLst/>
              <a:rect l="l" t="t" r="r" b="b"/>
              <a:pathLst>
                <a:path w="3539861" h="4602770">
                  <a:moveTo>
                    <a:pt x="3154043" y="370565"/>
                  </a:moveTo>
                  <a:cubicBezTo>
                    <a:pt x="3149740" y="364861"/>
                    <a:pt x="3145370" y="359189"/>
                    <a:pt x="3140931" y="353551"/>
                  </a:cubicBezTo>
                  <a:cubicBezTo>
                    <a:pt x="3082392" y="279158"/>
                    <a:pt x="3014204" y="214094"/>
                    <a:pt x="2936275" y="160224"/>
                  </a:cubicBezTo>
                  <a:cubicBezTo>
                    <a:pt x="2823060" y="81962"/>
                    <a:pt x="2687194" y="34683"/>
                    <a:pt x="2550433" y="22062"/>
                  </a:cubicBezTo>
                  <a:cubicBezTo>
                    <a:pt x="2311401" y="0"/>
                    <a:pt x="2064469" y="85852"/>
                    <a:pt x="1890673" y="251441"/>
                  </a:cubicBezTo>
                  <a:cubicBezTo>
                    <a:pt x="1723562" y="410662"/>
                    <a:pt x="1622575" y="637131"/>
                    <a:pt x="1430598" y="765279"/>
                  </a:cubicBezTo>
                  <a:cubicBezTo>
                    <a:pt x="1083906" y="996705"/>
                    <a:pt x="563193" y="830427"/>
                    <a:pt x="243218" y="1097579"/>
                  </a:cubicBezTo>
                  <a:cubicBezTo>
                    <a:pt x="63620" y="1247529"/>
                    <a:pt x="0" y="1501521"/>
                    <a:pt x="20102" y="1734627"/>
                  </a:cubicBezTo>
                  <a:cubicBezTo>
                    <a:pt x="40205" y="1967733"/>
                    <a:pt x="131565" y="2187758"/>
                    <a:pt x="215291" y="2406235"/>
                  </a:cubicBezTo>
                  <a:cubicBezTo>
                    <a:pt x="299017" y="2624711"/>
                    <a:pt x="377184" y="2852254"/>
                    <a:pt x="368928" y="3086079"/>
                  </a:cubicBezTo>
                  <a:cubicBezTo>
                    <a:pt x="362900" y="3256754"/>
                    <a:pt x="310997" y="3422120"/>
                    <a:pt x="283999" y="3590754"/>
                  </a:cubicBezTo>
                  <a:cubicBezTo>
                    <a:pt x="257000" y="3759387"/>
                    <a:pt x="257812" y="3942783"/>
                    <a:pt x="347642" y="4088027"/>
                  </a:cubicBezTo>
                  <a:cubicBezTo>
                    <a:pt x="440151" y="4237603"/>
                    <a:pt x="609029" y="4319614"/>
                    <a:pt x="771424" y="4387121"/>
                  </a:cubicBezTo>
                  <a:cubicBezTo>
                    <a:pt x="1053243" y="4504272"/>
                    <a:pt x="1351777" y="4602770"/>
                    <a:pt x="1656685" y="4589446"/>
                  </a:cubicBezTo>
                  <a:cubicBezTo>
                    <a:pt x="1961591" y="4576123"/>
                    <a:pt x="2275861" y="4431515"/>
                    <a:pt x="2421358" y="4163223"/>
                  </a:cubicBezTo>
                  <a:cubicBezTo>
                    <a:pt x="2655053" y="3732294"/>
                    <a:pt x="2388209" y="3172284"/>
                    <a:pt x="2571656" y="2717683"/>
                  </a:cubicBezTo>
                  <a:cubicBezTo>
                    <a:pt x="2665220" y="2485823"/>
                    <a:pt x="2862908" y="2315251"/>
                    <a:pt x="3015930" y="2117522"/>
                  </a:cubicBezTo>
                  <a:cubicBezTo>
                    <a:pt x="3383087" y="1643097"/>
                    <a:pt x="3539861" y="881930"/>
                    <a:pt x="3154043" y="370565"/>
                  </a:cubicBezTo>
                  <a:close/>
                </a:path>
              </a:pathLst>
            </a:custGeom>
            <a:solidFill>
              <a:srgbClr val="DBEDFD"/>
            </a:solidFill>
            <a:ln w="12700">
              <a:solidFill>
                <a:srgbClr val="000000"/>
              </a:solidFill>
            </a:ln>
          </p:spPr>
        </p:sp>
        <p:sp>
          <p:nvSpPr>
            <p:cNvPr id="13" name="Freeform 13"/>
            <p:cNvSpPr/>
            <p:nvPr/>
          </p:nvSpPr>
          <p:spPr>
            <a:xfrm>
              <a:off x="2106" y="-6"/>
              <a:ext cx="3362886" cy="4572006"/>
            </a:xfrm>
            <a:custGeom>
              <a:avLst/>
              <a:gdLst/>
              <a:ahLst/>
              <a:cxnLst/>
              <a:rect l="l" t="t" r="r" b="b"/>
              <a:pathLst>
                <a:path w="3362886" h="4572006">
                  <a:moveTo>
                    <a:pt x="3362886" y="4572006"/>
                  </a:moveTo>
                  <a:lnTo>
                    <a:pt x="0" y="4572006"/>
                  </a:lnTo>
                  <a:lnTo>
                    <a:pt x="0" y="0"/>
                  </a:lnTo>
                  <a:lnTo>
                    <a:pt x="3362886" y="0"/>
                  </a:lnTo>
                  <a:lnTo>
                    <a:pt x="3362886" y="4572006"/>
                  </a:lnTo>
                  <a:close/>
                </a:path>
              </a:pathLst>
            </a:custGeom>
            <a:blipFill>
              <a:blip r:embed="rId7"/>
              <a:stretch>
                <a:fillRect l="-48" r="-48"/>
              </a:stretch>
            </a:blipFill>
          </p:spPr>
        </p:sp>
      </p:grpSp>
      <p:pic>
        <p:nvPicPr>
          <p:cNvPr id="17" name="Online Media 16" title="When Emotions Are Contagious | Invisibilia | NPR">
            <a:hlinkClick r:id="" action="ppaction://media"/>
            <a:extLst>
              <a:ext uri="{FF2B5EF4-FFF2-40B4-BE49-F238E27FC236}">
                <a16:creationId xmlns:a16="http://schemas.microsoft.com/office/drawing/2014/main" id="{19C5FA5F-FAD9-40F6-ABF7-17C99E740CAD}"/>
              </a:ext>
            </a:extLst>
          </p:cNvPr>
          <p:cNvPicPr>
            <a:picLocks noRot="1" noChangeAspect="1"/>
          </p:cNvPicPr>
          <p:nvPr>
            <a:videoFile r:link="rId1"/>
          </p:nvPr>
        </p:nvPicPr>
        <p:blipFill>
          <a:blip r:embed="rId8"/>
          <a:stretch>
            <a:fillRect/>
          </a:stretch>
        </p:blipFill>
        <p:spPr>
          <a:xfrm>
            <a:off x="3561860" y="3071969"/>
            <a:ext cx="11164280" cy="627990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8828"/>
    </mc:Choice>
    <mc:Fallback>
      <p:transition spd="slow" advTm="4882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F7FF"/>
        </a:solidFill>
        <a:effectLst/>
      </p:bgPr>
    </p:bg>
    <p:spTree>
      <p:nvGrpSpPr>
        <p:cNvPr id="1" name=""/>
        <p:cNvGrpSpPr/>
        <p:nvPr/>
      </p:nvGrpSpPr>
      <p:grpSpPr>
        <a:xfrm>
          <a:off x="0" y="0"/>
          <a:ext cx="0" cy="0"/>
          <a:chOff x="0" y="0"/>
          <a:chExt cx="0" cy="0"/>
        </a:xfrm>
      </p:grpSpPr>
      <p:sp>
        <p:nvSpPr>
          <p:cNvPr id="2" name="Freeform 2"/>
          <p:cNvSpPr/>
          <p:nvPr/>
        </p:nvSpPr>
        <p:spPr>
          <a:xfrm>
            <a:off x="4406313" y="405813"/>
            <a:ext cx="9138355" cy="9138355"/>
          </a:xfrm>
          <a:custGeom>
            <a:avLst/>
            <a:gdLst/>
            <a:ahLst/>
            <a:cxnLst/>
            <a:rect l="l" t="t" r="r" b="b"/>
            <a:pathLst>
              <a:path w="9138355" h="9138355">
                <a:moveTo>
                  <a:pt x="0" y="0"/>
                </a:moveTo>
                <a:lnTo>
                  <a:pt x="9138356" y="0"/>
                </a:lnTo>
                <a:lnTo>
                  <a:pt x="9138356" y="9138356"/>
                </a:lnTo>
                <a:lnTo>
                  <a:pt x="0" y="9138356"/>
                </a:lnTo>
                <a:lnTo>
                  <a:pt x="0" y="0"/>
                </a:lnTo>
                <a:close/>
              </a:path>
            </a:pathLst>
          </a:custGeom>
          <a:blipFill>
            <a:blip r:embed="rId2"/>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TotalTime>
  <Words>3031</Words>
  <Application>Microsoft Office PowerPoint</Application>
  <PresentationFormat>Custom</PresentationFormat>
  <Paragraphs>336</Paragraphs>
  <Slides>38</Slides>
  <Notes>23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Bell MT</vt:lpstr>
      <vt:lpstr>Calibri</vt:lpstr>
      <vt:lpstr>Arial</vt:lpstr>
      <vt:lpstr>Canva Sans Bold</vt:lpstr>
      <vt:lpstr>Canva Sans</vt:lpstr>
      <vt:lpstr>Kenao Sans 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Behavior Strategies for the Home</dc:title>
  <dc:creator>Lauren Maggio</dc:creator>
  <cp:lastModifiedBy>Lauren Maggio</cp:lastModifiedBy>
  <cp:revision>6</cp:revision>
  <dcterms:created xsi:type="dcterms:W3CDTF">2006-08-16T00:00:00Z</dcterms:created>
  <dcterms:modified xsi:type="dcterms:W3CDTF">2024-04-18T14:46:34Z</dcterms:modified>
  <dc:identifier>DAGAh0iutZw</dc:identifier>
</cp:coreProperties>
</file>